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sldIdLst>
    <p:sldId id="305" r:id="rId2"/>
    <p:sldId id="306" r:id="rId3"/>
    <p:sldId id="265" r:id="rId4"/>
    <p:sldId id="313" r:id="rId5"/>
    <p:sldId id="319" r:id="rId6"/>
    <p:sldId id="266" r:id="rId7"/>
    <p:sldId id="267" r:id="rId8"/>
    <p:sldId id="264" r:id="rId9"/>
    <p:sldId id="273" r:id="rId10"/>
    <p:sldId id="257" r:id="rId11"/>
    <p:sldId id="258" r:id="rId12"/>
    <p:sldId id="307" r:id="rId13"/>
    <p:sldId id="308" r:id="rId14"/>
    <p:sldId id="274" r:id="rId15"/>
    <p:sldId id="270" r:id="rId16"/>
    <p:sldId id="271" r:id="rId17"/>
    <p:sldId id="272" r:id="rId18"/>
    <p:sldId id="289" r:id="rId19"/>
    <p:sldId id="290" r:id="rId20"/>
    <p:sldId id="288" r:id="rId21"/>
    <p:sldId id="309" r:id="rId22"/>
    <p:sldId id="287" r:id="rId23"/>
    <p:sldId id="293" r:id="rId24"/>
    <p:sldId id="277" r:id="rId25"/>
    <p:sldId id="294" r:id="rId26"/>
    <p:sldId id="278" r:id="rId27"/>
    <p:sldId id="279" r:id="rId28"/>
    <p:sldId id="318" r:id="rId29"/>
    <p:sldId id="280" r:id="rId30"/>
    <p:sldId id="300" r:id="rId31"/>
    <p:sldId id="301" r:id="rId32"/>
    <p:sldId id="302" r:id="rId33"/>
    <p:sldId id="320" r:id="rId34"/>
    <p:sldId id="281" r:id="rId35"/>
    <p:sldId id="314" r:id="rId36"/>
    <p:sldId id="303" r:id="rId37"/>
    <p:sldId id="312" r:id="rId38"/>
    <p:sldId id="304" r:id="rId39"/>
    <p:sldId id="310" r:id="rId40"/>
    <p:sldId id="291" r:id="rId41"/>
    <p:sldId id="285" r:id="rId42"/>
    <p:sldId id="292" r:id="rId43"/>
    <p:sldId id="299" r:id="rId44"/>
    <p:sldId id="311" r:id="rId45"/>
    <p:sldId id="295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75" d="100"/>
          <a:sy n="75" d="100"/>
        </p:scale>
        <p:origin x="-824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Relationship Id="rId2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Relationship Id="rId2" Type="http://schemas.openxmlformats.org/officeDocument/2006/relationships/chartUserShapes" Target="../drawings/drawing2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D:Wine:Grape-wine:2012:2011%20NUTRIENTS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D:VAWA:YAN%20TALK:2011%20NUTRIENTS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D:Wine:Grape-wine:2012:2011%20NUTRIENT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N FERTILIZER APPLIED (KG HA-</a:t>
            </a:r>
            <a:r>
              <a:rPr lang="en-US" dirty="0" smtClean="0"/>
              <a:t>1)</a:t>
            </a:r>
            <a:endParaRPr lang="en-US" dirty="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Sheet1!$E$3</c:f>
              <c:strCache>
                <c:ptCount val="1"/>
                <c:pt idx="0">
                  <c:v>N FERTILIZER APPLIED (KG HA-1</c:v>
                </c:pt>
              </c:strCache>
            </c:strRef>
          </c:tx>
          <c:invertIfNegative val="0"/>
          <c:val>
            <c:numRef>
              <c:f>Sheet1!$E$4:$E$9</c:f>
              <c:numCache>
                <c:formatCode>0.0</c:formatCode>
                <c:ptCount val="6"/>
                <c:pt idx="0">
                  <c:v>14.0</c:v>
                </c:pt>
                <c:pt idx="1">
                  <c:v>27.0</c:v>
                </c:pt>
                <c:pt idx="2">
                  <c:v>33.1</c:v>
                </c:pt>
                <c:pt idx="3">
                  <c:v>73.0</c:v>
                </c:pt>
                <c:pt idx="4">
                  <c:v>80.0</c:v>
                </c:pt>
                <c:pt idx="5">
                  <c:v>80.0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04418744"/>
        <c:axId val="2104420872"/>
      </c:barChart>
      <c:catAx>
        <c:axId val="2104418744"/>
        <c:scaling>
          <c:orientation val="minMax"/>
        </c:scaling>
        <c:delete val="0"/>
        <c:axPos val="b"/>
        <c:majorTickMark val="out"/>
        <c:minorTickMark val="none"/>
        <c:tickLblPos val="nextTo"/>
        <c:crossAx val="2104420872"/>
        <c:crosses val="autoZero"/>
        <c:auto val="1"/>
        <c:lblAlgn val="ctr"/>
        <c:lblOffset val="100"/>
        <c:noMultiLvlLbl val="0"/>
      </c:catAx>
      <c:valAx>
        <c:axId val="2104420872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210441874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Sheet1!$E$3</c:f>
              <c:strCache>
                <c:ptCount val="1"/>
                <c:pt idx="0">
                  <c:v>N FERTILIZER APPLIED (KG HA-1</c:v>
                </c:pt>
              </c:strCache>
            </c:strRef>
          </c:tx>
          <c:invertIfNegative val="0"/>
          <c:val>
            <c:numRef>
              <c:f>Sheet1!$E$4:$E$9</c:f>
              <c:numCache>
                <c:formatCode>0.0</c:formatCode>
                <c:ptCount val="6"/>
                <c:pt idx="0">
                  <c:v>14.0</c:v>
                </c:pt>
                <c:pt idx="1">
                  <c:v>27.0</c:v>
                </c:pt>
                <c:pt idx="2">
                  <c:v>33.1</c:v>
                </c:pt>
                <c:pt idx="3">
                  <c:v>73.0</c:v>
                </c:pt>
                <c:pt idx="4">
                  <c:v>80.0</c:v>
                </c:pt>
                <c:pt idx="5">
                  <c:v>80.0</c:v>
                </c:pt>
              </c:numCache>
            </c:numRef>
          </c:val>
        </c:ser>
        <c:ser>
          <c:idx val="1"/>
          <c:order val="1"/>
          <c:tx>
            <c:strRef>
              <c:f>Sheet1!$F$3</c:f>
              <c:strCache>
                <c:ptCount val="1"/>
                <c:pt idx="0">
                  <c:v>CANOPY TOTAL N (harvest) KG HA-1</c:v>
                </c:pt>
              </c:strCache>
            </c:strRef>
          </c:tx>
          <c:invertIfNegative val="0"/>
          <c:val>
            <c:numRef>
              <c:f>Sheet1!$F$4:$F$9</c:f>
              <c:numCache>
                <c:formatCode>0.0</c:formatCode>
                <c:ptCount val="6"/>
                <c:pt idx="0">
                  <c:v>61.9</c:v>
                </c:pt>
                <c:pt idx="1">
                  <c:v>61.1</c:v>
                </c:pt>
                <c:pt idx="2">
                  <c:v>27.0</c:v>
                </c:pt>
                <c:pt idx="3">
                  <c:v>29.1</c:v>
                </c:pt>
                <c:pt idx="4">
                  <c:v>17.2</c:v>
                </c:pt>
                <c:pt idx="5">
                  <c:v>17.8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03895960"/>
        <c:axId val="2103892968"/>
      </c:barChart>
      <c:catAx>
        <c:axId val="2103895960"/>
        <c:scaling>
          <c:orientation val="minMax"/>
        </c:scaling>
        <c:delete val="0"/>
        <c:axPos val="b"/>
        <c:majorTickMark val="out"/>
        <c:minorTickMark val="none"/>
        <c:tickLblPos val="nextTo"/>
        <c:crossAx val="2103892968"/>
        <c:crosses val="autoZero"/>
        <c:auto val="1"/>
        <c:lblAlgn val="ctr"/>
        <c:lblOffset val="100"/>
        <c:noMultiLvlLbl val="0"/>
      </c:catAx>
      <c:valAx>
        <c:axId val="2103892968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210389596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Sheet1!$E$3</c:f>
              <c:strCache>
                <c:ptCount val="1"/>
                <c:pt idx="0">
                  <c:v>N FERTILIZER APPLIED (KG HA-1</c:v>
                </c:pt>
              </c:strCache>
            </c:strRef>
          </c:tx>
          <c:invertIfNegative val="0"/>
          <c:val>
            <c:numRef>
              <c:f>Sheet1!$E$4:$E$9</c:f>
              <c:numCache>
                <c:formatCode>0.0</c:formatCode>
                <c:ptCount val="6"/>
                <c:pt idx="0">
                  <c:v>14.0</c:v>
                </c:pt>
                <c:pt idx="1">
                  <c:v>27.0</c:v>
                </c:pt>
                <c:pt idx="2">
                  <c:v>33.1</c:v>
                </c:pt>
                <c:pt idx="3">
                  <c:v>73.0</c:v>
                </c:pt>
                <c:pt idx="4">
                  <c:v>80.0</c:v>
                </c:pt>
                <c:pt idx="5">
                  <c:v>80.0</c:v>
                </c:pt>
              </c:numCache>
            </c:numRef>
          </c:val>
        </c:ser>
        <c:ser>
          <c:idx val="1"/>
          <c:order val="1"/>
          <c:tx>
            <c:strRef>
              <c:f>Sheet1!$F$3</c:f>
              <c:strCache>
                <c:ptCount val="1"/>
                <c:pt idx="0">
                  <c:v>CANOPY TOTAL N (harvest) KG HA-1</c:v>
                </c:pt>
              </c:strCache>
            </c:strRef>
          </c:tx>
          <c:invertIfNegative val="0"/>
          <c:val>
            <c:numRef>
              <c:f>Sheet1!$F$4:$F$9</c:f>
              <c:numCache>
                <c:formatCode>0.0</c:formatCode>
                <c:ptCount val="6"/>
                <c:pt idx="0">
                  <c:v>61.9</c:v>
                </c:pt>
                <c:pt idx="1">
                  <c:v>61.1</c:v>
                </c:pt>
                <c:pt idx="2">
                  <c:v>27.0</c:v>
                </c:pt>
                <c:pt idx="3">
                  <c:v>29.1</c:v>
                </c:pt>
                <c:pt idx="4">
                  <c:v>17.2</c:v>
                </c:pt>
                <c:pt idx="5">
                  <c:v>17.8</c:v>
                </c:pt>
              </c:numCache>
            </c:numRef>
          </c:val>
        </c:ser>
        <c:ser>
          <c:idx val="2"/>
          <c:order val="2"/>
          <c:tx>
            <c:strRef>
              <c:f>Sheet1!$G$3</c:f>
              <c:strCache>
                <c:ptCount val="1"/>
                <c:pt idx="0">
                  <c:v>FRIOT TOTAL N (harvest) KG HA-1</c:v>
                </c:pt>
              </c:strCache>
            </c:strRef>
          </c:tx>
          <c:invertIfNegative val="0"/>
          <c:val>
            <c:numRef>
              <c:f>Sheet1!$G$4:$G$9</c:f>
              <c:numCache>
                <c:formatCode>0.0</c:formatCode>
                <c:ptCount val="6"/>
                <c:pt idx="0">
                  <c:v>42.0</c:v>
                </c:pt>
                <c:pt idx="1">
                  <c:v>46.5</c:v>
                </c:pt>
                <c:pt idx="2">
                  <c:v>20.1</c:v>
                </c:pt>
                <c:pt idx="3">
                  <c:v>27.7</c:v>
                </c:pt>
                <c:pt idx="4">
                  <c:v>15.1</c:v>
                </c:pt>
                <c:pt idx="5">
                  <c:v>30.5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03854312"/>
        <c:axId val="2103851320"/>
      </c:barChart>
      <c:catAx>
        <c:axId val="2103854312"/>
        <c:scaling>
          <c:orientation val="minMax"/>
        </c:scaling>
        <c:delete val="0"/>
        <c:axPos val="b"/>
        <c:majorTickMark val="out"/>
        <c:minorTickMark val="none"/>
        <c:tickLblPos val="nextTo"/>
        <c:crossAx val="2103851320"/>
        <c:crosses val="autoZero"/>
        <c:auto val="1"/>
        <c:lblAlgn val="ctr"/>
        <c:lblOffset val="100"/>
        <c:noMultiLvlLbl val="0"/>
      </c:catAx>
      <c:valAx>
        <c:axId val="2103851320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210385431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>
        <c:manualLayout>
          <c:xMode val="edge"/>
          <c:yMode val="edge"/>
          <c:x val="0.020666447944007"/>
          <c:y val="0.0324074074074074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0738410676464989"/>
          <c:y val="0.135452820378361"/>
          <c:w val="0.893872602605843"/>
          <c:h val="0.726512894731255"/>
        </c:manualLayout>
      </c:layout>
      <c:lineChart>
        <c:grouping val="standard"/>
        <c:varyColors val="0"/>
        <c:ser>
          <c:idx val="0"/>
          <c:order val="0"/>
          <c:tx>
            <c:strRef>
              <c:f>Sheet1!$M$2</c:f>
              <c:strCache>
                <c:ptCount val="1"/>
                <c:pt idx="0">
                  <c:v>YAN/hL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ymbol val="none"/>
          </c:marker>
          <c:cat>
            <c:numRef>
              <c:f>Sheet1!$L$3:$L$5</c:f>
              <c:numCache>
                <c:formatCode>General</c:formatCode>
                <c:ptCount val="3"/>
                <c:pt idx="0">
                  <c:v>1.1</c:v>
                </c:pt>
                <c:pt idx="1">
                  <c:v>1.08</c:v>
                </c:pt>
                <c:pt idx="2">
                  <c:v>1.05</c:v>
                </c:pt>
              </c:numCache>
            </c:numRef>
          </c:cat>
          <c:val>
            <c:numRef>
              <c:f>Sheet1!$M$3:$M$5</c:f>
              <c:numCache>
                <c:formatCode>General</c:formatCode>
                <c:ptCount val="3"/>
                <c:pt idx="0">
                  <c:v>180.0</c:v>
                </c:pt>
                <c:pt idx="1">
                  <c:v>115.0</c:v>
                </c:pt>
                <c:pt idx="2">
                  <c:v>45.0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32271752"/>
        <c:axId val="2132570696"/>
      </c:lineChart>
      <c:catAx>
        <c:axId val="21322717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2132570696"/>
        <c:crosses val="autoZero"/>
        <c:auto val="1"/>
        <c:lblAlgn val="ctr"/>
        <c:lblOffset val="100"/>
        <c:noMultiLvlLbl val="0"/>
      </c:catAx>
      <c:valAx>
        <c:axId val="21325706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2132271752"/>
        <c:crosses val="autoZero"/>
        <c:crossBetween val="between"/>
      </c:valAx>
      <c:spPr>
        <a:ln w="22225">
          <a:solidFill>
            <a:schemeClr val="tx1"/>
          </a:solidFill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>
        <c:manualLayout>
          <c:xMode val="edge"/>
          <c:yMode val="edge"/>
          <c:x val="0.0158815183429112"/>
          <c:y val="0.0108695652173913"/>
        </c:manualLayout>
      </c:layout>
      <c:overlay val="0"/>
      <c:txPr>
        <a:bodyPr/>
        <a:lstStyle/>
        <a:p>
          <a:pPr>
            <a:defRPr sz="2800"/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Sheet1!$P$2</c:f>
              <c:strCache>
                <c:ptCount val="1"/>
                <c:pt idx="0">
                  <c:v>YAN/hL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ymbol val="none"/>
          </c:marker>
          <c:val>
            <c:numRef>
              <c:f>Sheet1!$P$3:$P$7</c:f>
              <c:numCache>
                <c:formatCode>General</c:formatCode>
                <c:ptCount val="5"/>
                <c:pt idx="0">
                  <c:v>180.0</c:v>
                </c:pt>
                <c:pt idx="1">
                  <c:v>45.0</c:v>
                </c:pt>
                <c:pt idx="2">
                  <c:v>115.0</c:v>
                </c:pt>
                <c:pt idx="3">
                  <c:v>25.0</c:v>
                </c:pt>
                <c:pt idx="4">
                  <c:v>45.0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32575624"/>
        <c:axId val="2130755640"/>
      </c:lineChart>
      <c:catAx>
        <c:axId val="2132575624"/>
        <c:scaling>
          <c:orientation val="minMax"/>
        </c:scaling>
        <c:delete val="1"/>
        <c:axPos val="b"/>
        <c:majorTickMark val="out"/>
        <c:minorTickMark val="none"/>
        <c:tickLblPos val="nextTo"/>
        <c:crossAx val="2130755640"/>
        <c:crosses val="autoZero"/>
        <c:auto val="1"/>
        <c:lblAlgn val="ctr"/>
        <c:lblOffset val="100"/>
        <c:noMultiLvlLbl val="0"/>
      </c:catAx>
      <c:valAx>
        <c:axId val="21307556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213257562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>
        <c:manualLayout>
          <c:xMode val="edge"/>
          <c:yMode val="edge"/>
          <c:x val="0.020666447944007"/>
          <c:y val="0.0324074074074074"/>
        </c:manualLayout>
      </c:layout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'[2011 NUTRIENTS.xlsx]Sheet1'!$M$2</c:f>
              <c:strCache>
                <c:ptCount val="1"/>
                <c:pt idx="0">
                  <c:v>YAN/hL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ymbol val="none"/>
          </c:marker>
          <c:cat>
            <c:numRef>
              <c:f>'[2011 NUTRIENTS.xlsx]Sheet1'!$L$3:$L$5</c:f>
              <c:numCache>
                <c:formatCode>General</c:formatCode>
                <c:ptCount val="3"/>
                <c:pt idx="0">
                  <c:v>1.1</c:v>
                </c:pt>
                <c:pt idx="1">
                  <c:v>1.08</c:v>
                </c:pt>
                <c:pt idx="2">
                  <c:v>1.05</c:v>
                </c:pt>
              </c:numCache>
            </c:numRef>
          </c:cat>
          <c:val>
            <c:numRef>
              <c:f>'[2011 NUTRIENTS.xlsx]Sheet1'!$M$3:$M$5</c:f>
              <c:numCache>
                <c:formatCode>General</c:formatCode>
                <c:ptCount val="3"/>
                <c:pt idx="0">
                  <c:v>180.0</c:v>
                </c:pt>
                <c:pt idx="1">
                  <c:v>115.0</c:v>
                </c:pt>
                <c:pt idx="2">
                  <c:v>45.0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32264200"/>
        <c:axId val="2130797032"/>
      </c:lineChart>
      <c:catAx>
        <c:axId val="21322642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2130797032"/>
        <c:crosses val="autoZero"/>
        <c:auto val="1"/>
        <c:lblAlgn val="ctr"/>
        <c:lblOffset val="100"/>
        <c:noMultiLvlLbl val="0"/>
      </c:catAx>
      <c:valAx>
        <c:axId val="213079703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2132264200"/>
        <c:crosses val="autoZero"/>
        <c:crossBetween val="between"/>
      </c:valAx>
      <c:spPr>
        <a:ln w="22225">
          <a:solidFill>
            <a:schemeClr val="tx1"/>
          </a:solidFill>
        </a:ln>
      </c:spPr>
    </c:plotArea>
    <c:plotVisOnly val="1"/>
    <c:dispBlanksAs val="gap"/>
    <c:showDLblsOverMax val="0"/>
  </c:chart>
  <c:externalData r:id="rId1">
    <c:autoUpdate val="0"/>
  </c:externalData>
</c:chartSpace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0.36727</cdr:x>
      <cdr:y>0.03526</cdr:y>
    </cdr:from>
    <cdr:to>
      <cdr:x>0.58483</cdr:x>
      <cdr:y>0.18817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958234" y="210852"/>
          <a:ext cx="1752433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3200" dirty="0" smtClean="0"/>
            <a:t>N applied</a:t>
          </a:r>
          <a:endParaRPr lang="en-US" sz="3200" dirty="0"/>
        </a:p>
      </cdr:txBody>
    </cdr:sp>
  </cdr:relSizeAnchor>
  <cdr:relSizeAnchor xmlns:cdr="http://schemas.openxmlformats.org/drawingml/2006/chartDrawing">
    <cdr:from>
      <cdr:x>0.11577</cdr:x>
      <cdr:y>0.08065</cdr:y>
    </cdr:from>
    <cdr:to>
      <cdr:x>0.29541</cdr:x>
      <cdr:y>0.27688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932487" y="482251"/>
          <a:ext cx="1446962" cy="11734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3200" dirty="0" smtClean="0"/>
            <a:t>Canopy</a:t>
          </a:r>
          <a:br>
            <a:rPr lang="en-US" sz="3200" dirty="0" smtClean="0"/>
          </a:br>
          <a:r>
            <a:rPr lang="en-US" sz="3200" dirty="0" smtClean="0"/>
            <a:t>total N</a:t>
          </a:r>
          <a:endParaRPr lang="en-US" sz="32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0.32919</cdr:x>
      <cdr:y>0.02488</cdr:y>
    </cdr:from>
    <cdr:to>
      <cdr:x>0.49881</cdr:x>
      <cdr:y>0.16076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2556300" y="146778"/>
          <a:ext cx="1317123" cy="801647"/>
        </a:xfrm>
        <a:prstGeom xmlns:a="http://schemas.openxmlformats.org/drawingml/2006/main" prst="rect">
          <a:avLst/>
        </a:prstGeom>
        <a:noFill xmlns:a="http://schemas.openxmlformats.org/drawingml/2006/main"/>
      </cdr:spPr>
    </cdr:pic>
  </cdr:relSizeAnchor>
  <cdr:relSizeAnchor xmlns:cdr="http://schemas.openxmlformats.org/drawingml/2006/chartDrawing">
    <cdr:from>
      <cdr:x>0.60455</cdr:x>
      <cdr:y>0</cdr:y>
    </cdr:from>
    <cdr:to>
      <cdr:x>0.89648</cdr:x>
      <cdr:y>0.155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694589" y="0"/>
          <a:ext cx="2266908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800" dirty="0" smtClean="0"/>
            <a:t>N in harvested</a:t>
          </a:r>
          <a:br>
            <a:rPr lang="en-US" sz="2800" dirty="0" smtClean="0"/>
          </a:br>
          <a:r>
            <a:rPr lang="en-US" sz="2800" dirty="0" smtClean="0"/>
            <a:t>fruit</a:t>
          </a:r>
          <a:endParaRPr lang="en-US" sz="2800" dirty="0"/>
        </a:p>
      </cdr:txBody>
    </cdr:sp>
  </cdr:relSizeAnchor>
  <cdr:relSizeAnchor xmlns:cdr="http://schemas.openxmlformats.org/drawingml/2006/chartDrawing">
    <cdr:from>
      <cdr:x>0.47205</cdr:x>
      <cdr:y>0.11989</cdr:y>
    </cdr:from>
    <cdr:to>
      <cdr:x>0.53863</cdr:x>
      <cdr:y>0.25657</cdr:y>
    </cdr:to>
    <cdr:cxnSp macro="">
      <cdr:nvCxnSpPr>
        <cdr:cNvPr id="4" name="Straight Arrow Connector 3"/>
        <cdr:cNvCxnSpPr/>
      </cdr:nvCxnSpPr>
      <cdr:spPr>
        <a:xfrm xmlns:a="http://schemas.openxmlformats.org/drawingml/2006/main">
          <a:off x="3665639" y="707300"/>
          <a:ext cx="517043" cy="806326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0.19288</cdr:x>
      <cdr:y>0.19935</cdr:y>
    </cdr:from>
    <cdr:to>
      <cdr:x>0.27743</cdr:x>
      <cdr:y>0.33243</cdr:y>
    </cdr:to>
    <cdr:cxnSp macro="">
      <cdr:nvCxnSpPr>
        <cdr:cNvPr id="6" name="Straight Arrow Connector 5"/>
        <cdr:cNvCxnSpPr/>
      </cdr:nvCxnSpPr>
      <cdr:spPr>
        <a:xfrm xmlns:a="http://schemas.openxmlformats.org/drawingml/2006/main">
          <a:off x="1497763" y="1176051"/>
          <a:ext cx="656604" cy="785100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chemeClr val="accent6">
              <a:lumMod val="75000"/>
            </a:schemeClr>
          </a:solidFill>
          <a:tailEnd type="arrow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0.78468</cdr:x>
      <cdr:y>0.08174</cdr:y>
    </cdr:from>
    <cdr:to>
      <cdr:x>0.78675</cdr:x>
      <cdr:y>0.77657</cdr:y>
    </cdr:to>
    <cdr:cxnSp macro="">
      <cdr:nvCxnSpPr>
        <cdr:cNvPr id="8" name="Straight Arrow Connector 7"/>
        <cdr:cNvCxnSpPr/>
      </cdr:nvCxnSpPr>
      <cdr:spPr>
        <a:xfrm xmlns:a="http://schemas.openxmlformats.org/drawingml/2006/main">
          <a:off x="6093320" y="482250"/>
          <a:ext cx="16078" cy="4099127"/>
        </a:xfrm>
        <a:prstGeom xmlns:a="http://schemas.openxmlformats.org/drawingml/2006/main" prst="straightConnector1">
          <a:avLst/>
        </a:prstGeom>
        <a:ln xmlns:a="http://schemas.openxmlformats.org/drawingml/2006/main" w="34925">
          <a:solidFill>
            <a:schemeClr val="accent3">
              <a:lumMod val="60000"/>
              <a:lumOff val="40000"/>
            </a:schemeClr>
          </a:solidFill>
          <a:tailEnd type="arrow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EC0B29-1D9B-D64E-ABAF-13832B2B7D05}" type="datetimeFigureOut">
              <a:rPr lang="en-US" smtClean="0"/>
              <a:t>2014-01-06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C9E899-B141-5945-AB14-FC09994FF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315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9E899-B141-5945-AB14-FC09994FF82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275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8A737-ACCF-A84F-9A85-96336EC16150}" type="datetimeFigureOut">
              <a:rPr lang="en-US" smtClean="0"/>
              <a:t>2014-01-06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75D8-4309-5E44-B2F0-2EE3FCE16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200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8A737-ACCF-A84F-9A85-96336EC16150}" type="datetimeFigureOut">
              <a:rPr lang="en-US" smtClean="0"/>
              <a:t>2014-01-06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75D8-4309-5E44-B2F0-2EE3FCE16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031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8A737-ACCF-A84F-9A85-96336EC16150}" type="datetimeFigureOut">
              <a:rPr lang="en-US" smtClean="0"/>
              <a:t>2014-01-06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75D8-4309-5E44-B2F0-2EE3FCE16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794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8A737-ACCF-A84F-9A85-96336EC16150}" type="datetimeFigureOut">
              <a:rPr lang="en-US" smtClean="0"/>
              <a:t>2014-01-06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75D8-4309-5E44-B2F0-2EE3FCE16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057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8A737-ACCF-A84F-9A85-96336EC16150}" type="datetimeFigureOut">
              <a:rPr lang="en-US" smtClean="0"/>
              <a:t>2014-01-06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75D8-4309-5E44-B2F0-2EE3FCE16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795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8A737-ACCF-A84F-9A85-96336EC16150}" type="datetimeFigureOut">
              <a:rPr lang="en-US" smtClean="0"/>
              <a:t>2014-01-06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75D8-4309-5E44-B2F0-2EE3FCE16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659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8A737-ACCF-A84F-9A85-96336EC16150}" type="datetimeFigureOut">
              <a:rPr lang="en-US" smtClean="0"/>
              <a:t>2014-01-06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75D8-4309-5E44-B2F0-2EE3FCE16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739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8A737-ACCF-A84F-9A85-96336EC16150}" type="datetimeFigureOut">
              <a:rPr lang="en-US" smtClean="0"/>
              <a:t>2014-01-06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75D8-4309-5E44-B2F0-2EE3FCE16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224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8A737-ACCF-A84F-9A85-96336EC16150}" type="datetimeFigureOut">
              <a:rPr lang="en-US" smtClean="0"/>
              <a:t>2014-01-06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75D8-4309-5E44-B2F0-2EE3FCE16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787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8A737-ACCF-A84F-9A85-96336EC16150}" type="datetimeFigureOut">
              <a:rPr lang="en-US" smtClean="0"/>
              <a:t>2014-01-06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75D8-4309-5E44-B2F0-2EE3FCE16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355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8A737-ACCF-A84F-9A85-96336EC16150}" type="datetimeFigureOut">
              <a:rPr lang="en-US" smtClean="0"/>
              <a:t>2014-01-06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75D8-4309-5E44-B2F0-2EE3FCE16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780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78A737-ACCF-A84F-9A85-96336EC16150}" type="datetimeFigureOut">
              <a:rPr lang="en-US" smtClean="0"/>
              <a:t>2014-01-06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7075D8-4309-5E44-B2F0-2EE3FCE16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632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5.xml"/><Relationship Id="rId3" Type="http://schemas.openxmlformats.org/officeDocument/2006/relationships/chart" Target="../charts/char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practicalwinery.com/SeptOct05/septoct05p24.htm" TargetMode="External"/><Relationship Id="rId3" Type="http://schemas.openxmlformats.org/officeDocument/2006/relationships/hyperlink" Target="http://www.winebiz.com.au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75230" y="2019075"/>
            <a:ext cx="73571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1. In terms of wine making, nitrogen is considered second</a:t>
            </a:r>
            <a:br>
              <a:rPr lang="en-US" sz="2400" dirty="0" smtClean="0"/>
            </a:br>
            <a:r>
              <a:rPr lang="en-US" sz="2400" dirty="0" smtClean="0"/>
              <a:t>           only to sugar in importance.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75230" y="2859405"/>
            <a:ext cx="946352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2. Without nitrogen – but with sugar (fuel) – wine yeast will </a:t>
            </a:r>
            <a:br>
              <a:rPr lang="en-US" sz="2400" dirty="0" smtClean="0"/>
            </a:br>
            <a:r>
              <a:rPr lang="en-US" sz="2400" dirty="0" smtClean="0"/>
              <a:t>          reproduce for a short time  but growth will be irregular --&gt; </a:t>
            </a:r>
            <a:br>
              <a:rPr lang="en-US" sz="2400" dirty="0" smtClean="0"/>
            </a:br>
            <a:r>
              <a:rPr lang="en-US" sz="2400" dirty="0" smtClean="0"/>
              <a:t>          (stuck fermentation) then growth will stop altogether.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75230" y="4163935"/>
            <a:ext cx="81976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3. Without nitrogen, grape vines would never produce grapes.</a:t>
            </a:r>
            <a:br>
              <a:rPr lang="en-US" sz="2400" dirty="0" smtClean="0"/>
            </a:br>
            <a:r>
              <a:rPr lang="en-US" sz="2400" dirty="0" smtClean="0"/>
              <a:t>           (Nitrogen is essential for protein formation.)               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775230" y="5228348"/>
            <a:ext cx="69658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4. With too much nitrogen, growth (vines &amp; yeast) can </a:t>
            </a:r>
            <a:br>
              <a:rPr lang="en-US" sz="2400" dirty="0" smtClean="0"/>
            </a:br>
            <a:r>
              <a:rPr lang="en-US" sz="2400" dirty="0" smtClean="0"/>
              <a:t>            be irregular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sp>
        <p:nvSpPr>
          <p:cNvPr id="13" name="Rectangle 12"/>
          <p:cNvSpPr/>
          <p:nvPr/>
        </p:nvSpPr>
        <p:spPr>
          <a:xfrm>
            <a:off x="2035745" y="186326"/>
            <a:ext cx="4471697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/>
              <a:t>YAN AND </a:t>
            </a:r>
            <a:r>
              <a:rPr lang="en-US" sz="4000" dirty="0" smtClean="0"/>
              <a:t>NITROGEN</a:t>
            </a:r>
            <a:br>
              <a:rPr lang="en-US" sz="4000" dirty="0" smtClean="0"/>
            </a:br>
            <a:r>
              <a:rPr lang="en-US" sz="2800" dirty="0" smtClean="0"/>
              <a:t>in wine &amp; the vine</a:t>
            </a:r>
            <a:endParaRPr lang="en-US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2914901" y="1557410"/>
            <a:ext cx="3102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TAKE HOME CONCEPTS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97761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768510" y="307902"/>
            <a:ext cx="5385916" cy="135030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00"/>
                </a:solidFill>
              </a:rPr>
              <a:t>Marcus Keller,  Washington State University Prosser, WA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8616" y="3065079"/>
            <a:ext cx="8801149" cy="119479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0000"/>
                </a:solidFill>
              </a:rPr>
              <a:t>soil </a:t>
            </a:r>
            <a:r>
              <a:rPr lang="en-US" sz="3200" dirty="0">
                <a:solidFill>
                  <a:srgbClr val="000000"/>
                </a:solidFill>
              </a:rPr>
              <a:t>type and composition, and </a:t>
            </a:r>
            <a:r>
              <a:rPr lang="en-US" sz="3200" dirty="0" smtClean="0">
                <a:solidFill>
                  <a:srgbClr val="000000"/>
                </a:solidFill>
              </a:rPr>
              <a:t>prevailing </a:t>
            </a:r>
          </a:p>
          <a:p>
            <a:pPr algn="ctr"/>
            <a:r>
              <a:rPr lang="en-US" sz="3200" dirty="0" smtClean="0">
                <a:solidFill>
                  <a:srgbClr val="000000"/>
                </a:solidFill>
              </a:rPr>
              <a:t>weather </a:t>
            </a:r>
            <a:r>
              <a:rPr lang="en-US" sz="3200" dirty="0">
                <a:solidFill>
                  <a:srgbClr val="000000"/>
                </a:solidFill>
              </a:rPr>
              <a:t>conditions</a:t>
            </a:r>
            <a:r>
              <a:rPr lang="en-US" sz="4000" dirty="0">
                <a:solidFill>
                  <a:srgbClr val="000000"/>
                </a:solidFill>
              </a:rPr>
              <a:t>.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133660" y="5193411"/>
            <a:ext cx="7193550" cy="8841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98934" y="4259877"/>
            <a:ext cx="8237908" cy="197778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smtClean="0">
                <a:solidFill>
                  <a:srgbClr val="000000"/>
                </a:solidFill>
              </a:rPr>
              <a:t>the </a:t>
            </a:r>
            <a:r>
              <a:rPr lang="en-US" sz="2800" dirty="0">
                <a:solidFill>
                  <a:srgbClr val="000000"/>
                </a:solidFill>
              </a:rPr>
              <a:t>site terroir influences </a:t>
            </a:r>
            <a:r>
              <a:rPr lang="en-US" sz="2800" dirty="0" smtClean="0">
                <a:solidFill>
                  <a:srgbClr val="000000"/>
                </a:solidFill>
              </a:rPr>
              <a:t>the </a:t>
            </a:r>
            <a:r>
              <a:rPr lang="en-US" sz="2800" dirty="0">
                <a:solidFill>
                  <a:srgbClr val="000000"/>
                </a:solidFill>
              </a:rPr>
              <a:t>ability to </a:t>
            </a:r>
            <a:r>
              <a:rPr lang="en-US" sz="3200" dirty="0">
                <a:solidFill>
                  <a:srgbClr val="000000"/>
                </a:solidFill>
              </a:rPr>
              <a:t>manipulate the yield-quality relationship in </a:t>
            </a:r>
            <a:r>
              <a:rPr lang="en-US" sz="3200" dirty="0" smtClean="0">
                <a:solidFill>
                  <a:srgbClr val="000000"/>
                </a:solidFill>
              </a:rPr>
              <a:t>grapes </a:t>
            </a:r>
            <a:r>
              <a:rPr lang="en-US" sz="3200" dirty="0">
                <a:solidFill>
                  <a:srgbClr val="000000"/>
                </a:solidFill>
              </a:rPr>
              <a:t>using nutrient and water management or other cultural practices</a:t>
            </a:r>
            <a:r>
              <a:rPr lang="en-US" sz="3200" dirty="0"/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98934" y="1508281"/>
            <a:ext cx="8237908" cy="135307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</a:rPr>
              <a:t>The effect of nitrogen on yield and fruit quality depends on the </a:t>
            </a:r>
            <a:r>
              <a:rPr lang="en-US" sz="3200" dirty="0" smtClean="0">
                <a:solidFill>
                  <a:srgbClr val="000000"/>
                </a:solidFill>
              </a:rPr>
              <a:t>nature of the grape </a:t>
            </a:r>
            <a:r>
              <a:rPr lang="en-US" sz="3200" dirty="0">
                <a:solidFill>
                  <a:srgbClr val="000000"/>
                </a:solidFill>
              </a:rPr>
              <a:t>growing </a:t>
            </a:r>
            <a:r>
              <a:rPr lang="en-US" sz="3200" dirty="0" smtClean="0">
                <a:solidFill>
                  <a:srgbClr val="000000"/>
                </a:solidFill>
              </a:rPr>
              <a:t>region, 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23352" y="2486379"/>
            <a:ext cx="7193550" cy="8841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286060" y="5498211"/>
            <a:ext cx="7193550" cy="8841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717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08419" y="0"/>
            <a:ext cx="9252419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232423" y="835900"/>
            <a:ext cx="7111728" cy="155927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783" y="-120582"/>
            <a:ext cx="4658383" cy="34892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6600" y="0"/>
            <a:ext cx="4497400" cy="33687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89291"/>
            <a:ext cx="4497400" cy="33687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638969"/>
            <a:ext cx="4572000" cy="306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097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540" y="325084"/>
            <a:ext cx="6749069" cy="3014584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317" y="3339668"/>
            <a:ext cx="5970918" cy="33203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0081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150" y="758793"/>
            <a:ext cx="4255516" cy="52290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3370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32488" y="1544542"/>
            <a:ext cx="731520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Cooperative Research Centre for </a:t>
            </a:r>
            <a:r>
              <a:rPr lang="en-US" sz="3600" dirty="0" smtClean="0"/>
              <a:t>Viticulture (Australia)</a:t>
            </a:r>
          </a:p>
          <a:p>
            <a:pPr algn="ctr"/>
            <a:endParaRPr lang="en-US" sz="3600" dirty="0"/>
          </a:p>
          <a:p>
            <a:pPr algn="ctr"/>
            <a:r>
              <a:rPr lang="en-US" sz="3200" dirty="0" smtClean="0"/>
              <a:t>Nitrogen uptake by grapevines in relation to soil type and Irrigation </a:t>
            </a:r>
            <a:r>
              <a:rPr lang="en-US" sz="3200" dirty="0"/>
              <a:t>method</a:t>
            </a:r>
          </a:p>
          <a:p>
            <a:endParaRPr lang="en-US" sz="3200" dirty="0"/>
          </a:p>
        </p:txBody>
      </p:sp>
      <p:sp>
        <p:nvSpPr>
          <p:cNvPr id="8" name="Rectangle 7"/>
          <p:cNvSpPr/>
          <p:nvPr/>
        </p:nvSpPr>
        <p:spPr>
          <a:xfrm>
            <a:off x="1104459" y="5218808"/>
            <a:ext cx="6976499" cy="102033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32118" y="5136489"/>
            <a:ext cx="691767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6 different vineyards – nitrogen addition </a:t>
            </a:r>
            <a:br>
              <a:rPr lang="en-US" sz="3200" dirty="0" smtClean="0"/>
            </a:br>
            <a:r>
              <a:rPr lang="en-US" sz="3200" dirty="0" smtClean="0"/>
              <a:t>        and recovery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30841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98928151"/>
              </p:ext>
            </p:extLst>
          </p:nvPr>
        </p:nvGraphicFramePr>
        <p:xfrm>
          <a:off x="289393" y="530475"/>
          <a:ext cx="8587877" cy="5758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263344" y="6297896"/>
            <a:ext cx="30473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DIFFERENT VINEYARDS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74671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5367420"/>
              </p:ext>
            </p:extLst>
          </p:nvPr>
        </p:nvGraphicFramePr>
        <p:xfrm>
          <a:off x="610940" y="514399"/>
          <a:ext cx="8054758" cy="59799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4" name="Straight Arrow Connector 3"/>
          <p:cNvCxnSpPr/>
          <p:nvPr/>
        </p:nvCxnSpPr>
        <p:spPr>
          <a:xfrm>
            <a:off x="5321607" y="996650"/>
            <a:ext cx="996797" cy="7716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2926080" y="1639651"/>
            <a:ext cx="0" cy="779325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8580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4553960"/>
              </p:ext>
            </p:extLst>
          </p:nvPr>
        </p:nvGraphicFramePr>
        <p:xfrm>
          <a:off x="578785" y="369725"/>
          <a:ext cx="7765366" cy="5899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/>
          <p:nvPr/>
        </p:nvSpPr>
        <p:spPr>
          <a:xfrm>
            <a:off x="1276141" y="710659"/>
            <a:ext cx="216441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Canopy</a:t>
            </a:r>
            <a:br>
              <a:rPr lang="en-US" sz="2800" dirty="0"/>
            </a:br>
            <a:r>
              <a:rPr lang="en-US" sz="2800" dirty="0"/>
              <a:t>total N</a:t>
            </a:r>
          </a:p>
        </p:txBody>
      </p:sp>
    </p:spTree>
    <p:extLst>
      <p:ext uri="{BB962C8B-B14F-4D97-AF65-F5344CB8AC3E}">
        <p14:creationId xmlns:p14="http://schemas.microsoft.com/office/powerpoint/2010/main" val="2100596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tx1"/>
                </a:solidFill>
              </a:rPr>
              <a:t>ARE THERE SIMILAR</a:t>
            </a:r>
            <a:br>
              <a:rPr lang="en-US" sz="6000" dirty="0" smtClean="0">
                <a:solidFill>
                  <a:schemeClr val="tx1"/>
                </a:solidFill>
              </a:rPr>
            </a:br>
            <a:r>
              <a:rPr lang="en-US" sz="6000" dirty="0" smtClean="0">
                <a:solidFill>
                  <a:schemeClr val="tx1"/>
                </a:solidFill>
              </a:rPr>
              <a:t>VARIABLES WITH</a:t>
            </a:r>
            <a:br>
              <a:rPr lang="en-US" sz="6000" dirty="0" smtClean="0">
                <a:solidFill>
                  <a:schemeClr val="tx1"/>
                </a:solidFill>
              </a:rPr>
            </a:br>
            <a:r>
              <a:rPr lang="en-US" sz="6000" dirty="0" smtClean="0">
                <a:solidFill>
                  <a:schemeClr val="tx1"/>
                </a:solidFill>
              </a:rPr>
              <a:t>YAN VALUES?</a:t>
            </a:r>
            <a:endParaRPr lang="en-US" sz="6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187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077" y="649542"/>
            <a:ext cx="6737480" cy="52562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95631" y="1810098"/>
            <a:ext cx="83482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Yeast </a:t>
            </a:r>
            <a:r>
              <a:rPr lang="en-US" sz="4000" dirty="0" err="1"/>
              <a:t>Assimilable</a:t>
            </a:r>
            <a:r>
              <a:rPr lang="en-US" sz="4000" dirty="0"/>
              <a:t> Nitrogen (YAN):  </a:t>
            </a:r>
            <a:r>
              <a:rPr lang="en-US" sz="4000" dirty="0" smtClean="0"/>
              <a:t>Should YAN be measured each vintage </a:t>
            </a:r>
            <a:r>
              <a:rPr lang="en-US" sz="4000" dirty="0"/>
              <a:t>y</a:t>
            </a:r>
            <a:r>
              <a:rPr lang="en-US" sz="4000" dirty="0" smtClean="0"/>
              <a:t>ear?</a:t>
            </a:r>
          </a:p>
          <a:p>
            <a:pPr algn="ctr"/>
            <a:endParaRPr lang="en-US" sz="4000" dirty="0"/>
          </a:p>
        </p:txBody>
      </p:sp>
      <p:sp>
        <p:nvSpPr>
          <p:cNvPr id="5" name="Rectangle 4"/>
          <p:cNvSpPr/>
          <p:nvPr/>
        </p:nvSpPr>
        <p:spPr>
          <a:xfrm>
            <a:off x="898330" y="3728215"/>
            <a:ext cx="7945581" cy="160019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GRAPES FROM 8 VINEYARDS – </a:t>
            </a:r>
          </a:p>
          <a:p>
            <a:pPr algn="ctr"/>
            <a:r>
              <a:rPr lang="en-US" sz="4000" dirty="0">
                <a:solidFill>
                  <a:schemeClr val="tx1"/>
                </a:solidFill>
              </a:rPr>
              <a:t>DATA OVER A 6-YEAR PERIOD</a:t>
            </a:r>
          </a:p>
        </p:txBody>
      </p:sp>
    </p:spTree>
    <p:extLst>
      <p:ext uri="{BB962C8B-B14F-4D97-AF65-F5344CB8AC3E}">
        <p14:creationId xmlns:p14="http://schemas.microsoft.com/office/powerpoint/2010/main" val="993168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25246" y="732744"/>
            <a:ext cx="827083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/>
              <a:t>-THE </a:t>
            </a:r>
            <a:r>
              <a:rPr lang="en-US" sz="3200" dirty="0"/>
              <a:t>IMPORTANCE OF NITROGEN IN WINE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AND </a:t>
            </a:r>
            <a:r>
              <a:rPr lang="en-US" sz="3200" dirty="0"/>
              <a:t>TO WINE GRAPES </a:t>
            </a:r>
            <a:r>
              <a:rPr lang="en-US" sz="3200" dirty="0" smtClean="0"/>
              <a:t>–</a:t>
            </a:r>
            <a:br>
              <a:rPr lang="en-US" sz="3200" dirty="0" smtClean="0"/>
            </a:br>
            <a:r>
              <a:rPr lang="en-US" sz="3200" dirty="0" smtClean="0"/>
              <a:t>(</a:t>
            </a:r>
            <a:r>
              <a:rPr lang="en-US" sz="2800" dirty="0" smtClean="0"/>
              <a:t>talking points)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1037726" y="2388500"/>
            <a:ext cx="7883627" cy="41821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200000"/>
              </a:lnSpc>
            </a:pPr>
            <a:r>
              <a:rPr lang="en-US" sz="2400" dirty="0">
                <a:solidFill>
                  <a:srgbClr val="000000"/>
                </a:solidFill>
              </a:rPr>
              <a:t>Why nitrogen is </a:t>
            </a:r>
            <a:r>
              <a:rPr lang="en-US" sz="2400" dirty="0" smtClean="0">
                <a:solidFill>
                  <a:srgbClr val="000000"/>
                </a:solidFill>
              </a:rPr>
              <a:t>important </a:t>
            </a:r>
            <a:r>
              <a:rPr lang="en-US" sz="2400" dirty="0">
                <a:solidFill>
                  <a:srgbClr val="000000"/>
                </a:solidFill>
              </a:rPr>
              <a:t>to wine grapes</a:t>
            </a:r>
            <a:r>
              <a:rPr lang="en-US" dirty="0"/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1022227" y="5118849"/>
            <a:ext cx="8565118" cy="66605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200000"/>
              </a:lnSpc>
            </a:pPr>
            <a:r>
              <a:rPr lang="en-US" sz="2400" dirty="0">
                <a:solidFill>
                  <a:srgbClr val="000000"/>
                </a:solidFill>
              </a:rPr>
              <a:t>Problems with inadequate or too much </a:t>
            </a:r>
            <a:r>
              <a:rPr lang="en-US" sz="2400" dirty="0" smtClean="0">
                <a:solidFill>
                  <a:srgbClr val="000000"/>
                </a:solidFill>
              </a:rPr>
              <a:t>nitrogen.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22227" y="4451698"/>
            <a:ext cx="8880705" cy="66605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601200"/>
            <a:r>
              <a:rPr lang="en-US" sz="2400" dirty="0">
                <a:solidFill>
                  <a:srgbClr val="000000"/>
                </a:solidFill>
              </a:rPr>
              <a:t>Can the YAN of today’s grapes be used to select </a:t>
            </a:r>
            <a:r>
              <a:rPr lang="en-US" sz="2400" dirty="0" smtClean="0">
                <a:solidFill>
                  <a:srgbClr val="000000"/>
                </a:solidFill>
              </a:rPr>
              <a:t>grapes </a:t>
            </a:r>
            <a:br>
              <a:rPr lang="en-US" sz="2400" dirty="0" smtClean="0">
                <a:solidFill>
                  <a:srgbClr val="000000"/>
                </a:solidFill>
              </a:rPr>
            </a:br>
            <a:r>
              <a:rPr lang="en-US" sz="2400" dirty="0" smtClean="0">
                <a:solidFill>
                  <a:srgbClr val="000000"/>
                </a:solidFill>
              </a:rPr>
              <a:t>         in </a:t>
            </a:r>
            <a:r>
              <a:rPr lang="en-US" sz="2400" dirty="0">
                <a:solidFill>
                  <a:srgbClr val="000000"/>
                </a:solidFill>
              </a:rPr>
              <a:t>the future?</a:t>
            </a:r>
          </a:p>
        </p:txBody>
      </p:sp>
      <p:sp>
        <p:nvSpPr>
          <p:cNvPr id="8" name="Rectangle 7"/>
          <p:cNvSpPr/>
          <p:nvPr/>
        </p:nvSpPr>
        <p:spPr>
          <a:xfrm>
            <a:off x="1022227" y="2861933"/>
            <a:ext cx="8549630" cy="66605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200000"/>
              </a:lnSpc>
            </a:pPr>
            <a:r>
              <a:rPr lang="en-US" sz="2400" dirty="0">
                <a:solidFill>
                  <a:srgbClr val="000000"/>
                </a:solidFill>
              </a:rPr>
              <a:t>Why nitrogen </a:t>
            </a:r>
            <a:r>
              <a:rPr lang="en-US" sz="2400" dirty="0" smtClean="0">
                <a:solidFill>
                  <a:srgbClr val="000000"/>
                </a:solidFill>
              </a:rPr>
              <a:t>is </a:t>
            </a:r>
            <a:r>
              <a:rPr lang="en-US" sz="2400" dirty="0">
                <a:solidFill>
                  <a:srgbClr val="000000"/>
                </a:solidFill>
              </a:rPr>
              <a:t>important in wine fermentation.</a:t>
            </a:r>
          </a:p>
        </p:txBody>
      </p:sp>
      <p:sp>
        <p:nvSpPr>
          <p:cNvPr id="9" name="Rectangle 8"/>
          <p:cNvSpPr/>
          <p:nvPr/>
        </p:nvSpPr>
        <p:spPr>
          <a:xfrm>
            <a:off x="1037726" y="3472769"/>
            <a:ext cx="7558369" cy="66605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200000"/>
              </a:lnSpc>
            </a:pPr>
            <a:r>
              <a:rPr lang="en-US" sz="2400" dirty="0" smtClean="0">
                <a:solidFill>
                  <a:srgbClr val="000000"/>
                </a:solidFill>
              </a:rPr>
              <a:t>Can </a:t>
            </a:r>
            <a:r>
              <a:rPr lang="en-US" sz="2400" dirty="0">
                <a:solidFill>
                  <a:srgbClr val="000000"/>
                </a:solidFill>
              </a:rPr>
              <a:t>YAN provide a “fingerprint” for grape quality?</a:t>
            </a:r>
          </a:p>
        </p:txBody>
      </p:sp>
    </p:spTree>
    <p:extLst>
      <p:ext uri="{BB962C8B-B14F-4D97-AF65-F5344CB8AC3E}">
        <p14:creationId xmlns:p14="http://schemas.microsoft.com/office/powerpoint/2010/main" val="4231233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541" y="277715"/>
            <a:ext cx="8114532" cy="62279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382922" y="-728009"/>
            <a:ext cx="945255" cy="309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256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SPECIFICS – NITROGEN EFFECTS</a:t>
            </a:r>
            <a:endParaRPr lang="en-US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413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18188" y="3465784"/>
            <a:ext cx="8301815" cy="32682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18188" y="139396"/>
            <a:ext cx="8301815" cy="32682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16038" y="3408009"/>
            <a:ext cx="24815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HIGH YAN MUSTS: </a:t>
            </a:r>
            <a:endParaRPr lang="en-US" sz="1600" dirty="0"/>
          </a:p>
        </p:txBody>
      </p:sp>
      <p:sp>
        <p:nvSpPr>
          <p:cNvPr id="14" name="Rectangle 13"/>
          <p:cNvSpPr/>
          <p:nvPr/>
        </p:nvSpPr>
        <p:spPr>
          <a:xfrm>
            <a:off x="500550" y="3724840"/>
            <a:ext cx="8126525" cy="3108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High </a:t>
            </a:r>
            <a:r>
              <a:rPr lang="en-US" sz="2800" dirty="0"/>
              <a:t>must YAN leads to increased biomass and higher maximum heat output due to greater fermentation </a:t>
            </a:r>
            <a:r>
              <a:rPr lang="en-US" sz="2800" dirty="0" err="1"/>
              <a:t>vigour</a:t>
            </a:r>
            <a:r>
              <a:rPr lang="en-US" sz="2800" dirty="0"/>
              <a:t>, and increased formation of ethyl acetate, acetic acid and volatile acidity. Increased concentrations of haze-causing proteins, urea and ethyl </a:t>
            </a:r>
            <a:r>
              <a:rPr lang="en-US" sz="2800" dirty="0" err="1"/>
              <a:t>carbamate</a:t>
            </a:r>
            <a:r>
              <a:rPr lang="en-US" sz="2800" dirty="0"/>
              <a:t> and biogenic amines are also associated with high YAN musts.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8564" y="539103"/>
            <a:ext cx="772821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low </a:t>
            </a:r>
            <a:r>
              <a:rPr lang="en-US" sz="2800" dirty="0"/>
              <a:t>yeast populations and poor fermentation </a:t>
            </a:r>
            <a:endParaRPr lang="en-US" sz="2800" dirty="0" smtClean="0"/>
          </a:p>
          <a:p>
            <a:r>
              <a:rPr lang="en-US" sz="2800" dirty="0" err="1" smtClean="0"/>
              <a:t>vigour</a:t>
            </a:r>
            <a:r>
              <a:rPr lang="en-US" sz="2800" dirty="0"/>
              <a:t>, increased risk of sluggish/stuck/slow </a:t>
            </a:r>
            <a:endParaRPr lang="en-US" sz="2800" dirty="0" smtClean="0"/>
          </a:p>
          <a:p>
            <a:r>
              <a:rPr lang="en-US" sz="2800" dirty="0" smtClean="0"/>
              <a:t>fermentations</a:t>
            </a:r>
            <a:r>
              <a:rPr lang="en-US" sz="2800" dirty="0"/>
              <a:t>, increased production of </a:t>
            </a:r>
            <a:endParaRPr lang="en-US" sz="2800" dirty="0" smtClean="0"/>
          </a:p>
          <a:p>
            <a:r>
              <a:rPr lang="en-US" sz="2800" dirty="0" smtClean="0"/>
              <a:t>undesirable </a:t>
            </a:r>
            <a:r>
              <a:rPr lang="en-US" sz="2800" dirty="0" err="1"/>
              <a:t>thiols</a:t>
            </a:r>
            <a:r>
              <a:rPr lang="en-US" sz="2800" dirty="0"/>
              <a:t> (e.g. hydrogen sulfide) and </a:t>
            </a:r>
            <a:endParaRPr lang="en-US" sz="2800" dirty="0" smtClean="0"/>
          </a:p>
          <a:p>
            <a:r>
              <a:rPr lang="en-US" sz="2800" dirty="0" smtClean="0"/>
              <a:t>higher </a:t>
            </a:r>
            <a:r>
              <a:rPr lang="en-US" sz="2800" dirty="0"/>
              <a:t>alcohols, and low production of esters </a:t>
            </a:r>
            <a:r>
              <a:rPr lang="en-US" sz="2800" dirty="0" smtClean="0"/>
              <a:t>and </a:t>
            </a:r>
            <a:r>
              <a:rPr lang="en-US" sz="2800" dirty="0"/>
              <a:t>long chain volatile fatty acids.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42627" y="139396"/>
            <a:ext cx="1718688" cy="57312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88564" y="77438"/>
            <a:ext cx="2433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LOW YAN MUSTS: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87867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38570" y="2967335"/>
            <a:ext cx="72668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CA" sz="54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LETS MAKE SOME WINE!</a:t>
            </a:r>
            <a:endParaRPr lang="en-CA" sz="5400" b="1" cap="none" spc="0" dirty="0">
              <a:ln w="12700">
                <a:solidFill>
                  <a:schemeClr val="tx1"/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5122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349" y="80221"/>
            <a:ext cx="3422950" cy="22797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27" y="2341698"/>
            <a:ext cx="2949927" cy="44261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1921" y="3481032"/>
            <a:ext cx="4499094" cy="33769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1921" y="187447"/>
            <a:ext cx="4937965" cy="329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467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252419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1703731" y="216854"/>
            <a:ext cx="6210872" cy="52664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06" y="743499"/>
            <a:ext cx="8822631" cy="4962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263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467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538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an 20"/>
          <p:cNvSpPr/>
          <p:nvPr/>
        </p:nvSpPr>
        <p:spPr>
          <a:xfrm>
            <a:off x="1259415" y="2104499"/>
            <a:ext cx="1053216" cy="2060111"/>
          </a:xfrm>
          <a:prstGeom prst="can">
            <a:avLst/>
          </a:prstGeom>
          <a:solidFill>
            <a:schemeClr val="accent2">
              <a:lumMod val="75000"/>
            </a:schemeClr>
          </a:solidFill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4446" y="253784"/>
            <a:ext cx="673100" cy="2540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4446" y="4166690"/>
            <a:ext cx="1816100" cy="21336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551619" y="2391044"/>
            <a:ext cx="211603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 smtClean="0"/>
              <a:t>YAN</a:t>
            </a:r>
            <a:endParaRPr lang="en-US" sz="8800" dirty="0"/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2524619" y="1719340"/>
            <a:ext cx="1130658" cy="495666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2307782" y="3686514"/>
            <a:ext cx="1456665" cy="709400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ight Arrow 26"/>
          <p:cNvSpPr/>
          <p:nvPr/>
        </p:nvSpPr>
        <p:spPr>
          <a:xfrm>
            <a:off x="2524618" y="3035953"/>
            <a:ext cx="3872115" cy="371975"/>
          </a:xfrm>
          <a:prstGeom prst="rightArrow">
            <a:avLst/>
          </a:prstGeom>
          <a:noFill/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885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/>
      <p:bldP spid="2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811881" y="3064933"/>
            <a:ext cx="5125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WHEN TO MEASURE YAN?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487799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2827" y="672147"/>
            <a:ext cx="3810000" cy="5080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374" y="87681"/>
            <a:ext cx="4605080" cy="34513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466" y="3720063"/>
            <a:ext cx="4183915" cy="313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680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11615"/>
            <a:ext cx="914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216175" y="366907"/>
            <a:ext cx="7246445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YAN stands for Yeast </a:t>
            </a:r>
            <a:r>
              <a:rPr lang="en-US" sz="3200" dirty="0" err="1"/>
              <a:t>Assimilable</a:t>
            </a:r>
            <a:r>
              <a:rPr lang="en-US" sz="3200" dirty="0"/>
              <a:t> Nitrogen</a:t>
            </a:r>
            <a:r>
              <a:rPr lang="en-US" sz="2400" dirty="0"/>
              <a:t>. 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026" y="1151874"/>
            <a:ext cx="2858756" cy="214406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09006" y="4854652"/>
            <a:ext cx="4571152" cy="15271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Free Amino Nitrogen – FAN</a:t>
            </a:r>
          </a:p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Ammonia – NH</a:t>
            </a:r>
            <a:r>
              <a:rPr lang="en-US" sz="2800" baseline="-25000" dirty="0" smtClean="0">
                <a:solidFill>
                  <a:schemeClr val="tx1"/>
                </a:solidFill>
              </a:rPr>
              <a:t>3</a:t>
            </a:r>
            <a:r>
              <a:rPr lang="en-US" sz="2800" dirty="0" smtClean="0">
                <a:solidFill>
                  <a:schemeClr val="tx1"/>
                </a:solidFill>
              </a:rPr>
              <a:t> , </a:t>
            </a:r>
          </a:p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Ammonium – NH</a:t>
            </a:r>
            <a:r>
              <a:rPr lang="en-US" sz="2800" baseline="-25000" dirty="0" smtClean="0">
                <a:solidFill>
                  <a:schemeClr val="tx1"/>
                </a:solidFill>
              </a:rPr>
              <a:t>4</a:t>
            </a:r>
            <a:endParaRPr lang="en-US" sz="2800" baseline="-25000" dirty="0">
              <a:solidFill>
                <a:schemeClr val="tx1"/>
              </a:solidFill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3472173" y="1779809"/>
            <a:ext cx="1307985" cy="803750"/>
          </a:xfrm>
          <a:prstGeom prst="rightArrow">
            <a:avLst/>
          </a:prstGeom>
          <a:noFill/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 rot="16200000">
            <a:off x="1325510" y="3628433"/>
            <a:ext cx="1307985" cy="803750"/>
          </a:xfrm>
          <a:prstGeom prst="rightArrow">
            <a:avLst/>
          </a:prstGeom>
          <a:noFill/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734479" y="1841173"/>
            <a:ext cx="4568582" cy="342643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06403" y="1358075"/>
            <a:ext cx="2913373" cy="60618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25-60% nitrogenous substances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05551" y="5838683"/>
            <a:ext cx="3838449" cy="101931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ML BACTERIA ALSO REQUIRE NITROGEN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35268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" grpId="0"/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9673" y="464682"/>
            <a:ext cx="3918978" cy="590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660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52277"/>
            <a:ext cx="914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8300"/>
            <a:ext cx="4497263" cy="30084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69921"/>
            <a:ext cx="4469056" cy="38880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364137" y="1276243"/>
            <a:ext cx="6798764" cy="453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202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270054" y="1456017"/>
            <a:ext cx="6567107" cy="154895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0000"/>
                </a:solidFill>
              </a:rPr>
              <a:t>HOW MUCH NATIVE YAN HAS BEEN </a:t>
            </a:r>
            <a:r>
              <a:rPr lang="en-US" sz="4000" dirty="0" smtClean="0">
                <a:solidFill>
                  <a:srgbClr val="000000"/>
                </a:solidFill>
              </a:rPr>
              <a:t>USED</a:t>
            </a:r>
            <a:r>
              <a:rPr lang="en-US" sz="3600" dirty="0" smtClean="0">
                <a:solidFill>
                  <a:srgbClr val="000000"/>
                </a:solidFill>
              </a:rPr>
              <a:t> BY WILD YEAST?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65867" y="4199466"/>
            <a:ext cx="4809066" cy="113453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</a:rPr>
              <a:t>DOES IT MATTER?</a:t>
            </a:r>
            <a:endParaRPr lang="en-US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633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63601" y="1806771"/>
            <a:ext cx="7332132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Bookman Old Style"/>
                <a:cs typeface="Bookman Old Style"/>
              </a:rPr>
              <a:t>“...the amino acid profile of wines has a high discriminating ability, and can therefore be used as chemical tracer of product origin."</a:t>
            </a:r>
          </a:p>
          <a:p>
            <a:pPr algn="ctr"/>
            <a:endParaRPr lang="en-US" sz="2000" dirty="0">
              <a:latin typeface="Bookman Old Style"/>
              <a:cs typeface="Bookman Old Style"/>
            </a:endParaRPr>
          </a:p>
          <a:p>
            <a:pPr algn="ctr"/>
            <a:r>
              <a:rPr lang="fr-FR" sz="2000" dirty="0">
                <a:latin typeface="Bookman Old Style"/>
                <a:cs typeface="Bookman Old Style"/>
              </a:rPr>
              <a:t>E. BOULOUMPASI et al., 2002: </a:t>
            </a:r>
            <a:r>
              <a:rPr lang="fr-FR" sz="2000" dirty="0" err="1">
                <a:latin typeface="Bookman Old Style"/>
                <a:cs typeface="Bookman Old Style"/>
              </a:rPr>
              <a:t>Vitis</a:t>
            </a:r>
            <a:r>
              <a:rPr lang="fr-FR" sz="2000" dirty="0">
                <a:latin typeface="Bookman Old Style"/>
                <a:cs typeface="Bookman Old Style"/>
              </a:rPr>
              <a:t> 41 (4), 195–202</a:t>
            </a:r>
            <a:endParaRPr lang="en-US" sz="2000" dirty="0">
              <a:latin typeface="Bookman Old Style"/>
              <a:cs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504929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7035" y="330928"/>
            <a:ext cx="4968958" cy="372671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81173" y="4460992"/>
            <a:ext cx="5699753" cy="145601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60224" y="4259622"/>
            <a:ext cx="71543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How much YAN do they need?</a:t>
            </a:r>
            <a:endParaRPr lang="en-US" sz="4400" dirty="0"/>
          </a:p>
        </p:txBody>
      </p:sp>
      <p:sp>
        <p:nvSpPr>
          <p:cNvPr id="9" name="TextBox 8"/>
          <p:cNvSpPr txBox="1"/>
          <p:nvPr/>
        </p:nvSpPr>
        <p:spPr>
          <a:xfrm>
            <a:off x="1209592" y="5023649"/>
            <a:ext cx="65573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At the start of fermentation</a:t>
            </a:r>
            <a:endParaRPr lang="en-US" sz="4400" dirty="0"/>
          </a:p>
        </p:txBody>
      </p:sp>
      <p:sp>
        <p:nvSpPr>
          <p:cNvPr id="10" name="TextBox 9"/>
          <p:cNvSpPr txBox="1"/>
          <p:nvPr/>
        </p:nvSpPr>
        <p:spPr>
          <a:xfrm>
            <a:off x="1904072" y="5777600"/>
            <a:ext cx="48893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During fermentation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229920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86" y="843461"/>
            <a:ext cx="7922457" cy="543678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11286" y="1287805"/>
            <a:ext cx="400018" cy="158770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92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204819" y="1723847"/>
            <a:ext cx="690328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Nitrogen is most critically needed by </a:t>
            </a:r>
            <a:r>
              <a:rPr lang="en-US" sz="4000" dirty="0" smtClean="0"/>
              <a:t>yeast </a:t>
            </a:r>
            <a:r>
              <a:rPr lang="en-US" sz="4000" dirty="0"/>
              <a:t>during the period of </a:t>
            </a:r>
            <a:r>
              <a:rPr lang="en-US" sz="4000" dirty="0" smtClean="0"/>
              <a:t>early cell growth through log phase </a:t>
            </a:r>
            <a:r>
              <a:rPr lang="en-US" sz="4000" dirty="0"/>
              <a:t>and early </a:t>
            </a:r>
            <a:r>
              <a:rPr lang="en-US" sz="4000" dirty="0" smtClean="0"/>
              <a:t>stable </a:t>
            </a:r>
            <a:r>
              <a:rPr lang="en-US" sz="4000" dirty="0"/>
              <a:t>development.</a:t>
            </a:r>
          </a:p>
        </p:txBody>
      </p:sp>
    </p:spTree>
    <p:extLst>
      <p:ext uri="{BB962C8B-B14F-4D97-AF65-F5344CB8AC3E}">
        <p14:creationId xmlns:p14="http://schemas.microsoft.com/office/powerpoint/2010/main" val="1751347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755738" y="2419026"/>
            <a:ext cx="6723346" cy="21546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1070" y="766964"/>
            <a:ext cx="5715000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886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3039323"/>
              </p:ext>
            </p:extLst>
          </p:nvPr>
        </p:nvGraphicFramePr>
        <p:xfrm>
          <a:off x="570909" y="232873"/>
          <a:ext cx="8229602" cy="2378010"/>
        </p:xfrm>
        <a:graphic>
          <a:graphicData uri="http://schemas.openxmlformats.org/drawingml/2006/table">
            <a:tbl>
              <a:tblPr/>
              <a:tblGrid>
                <a:gridCol w="1577947"/>
                <a:gridCol w="922492"/>
                <a:gridCol w="559129"/>
                <a:gridCol w="1115923"/>
                <a:gridCol w="837526"/>
                <a:gridCol w="837526"/>
                <a:gridCol w="704007"/>
                <a:gridCol w="837526"/>
                <a:gridCol w="837526"/>
              </a:tblGrid>
              <a:tr h="598302"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/>
                        </a:rPr>
                        <a:t>2011</a:t>
                      </a:r>
                    </a:p>
                  </a:txBody>
                  <a:tcPr marL="12138" marR="12138" marT="121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Bookman Old Style"/>
                      </a:endParaRPr>
                    </a:p>
                  </a:txBody>
                  <a:tcPr marL="12138" marR="12138" marT="121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Bookman Old Style"/>
                      </a:endParaRPr>
                    </a:p>
                  </a:txBody>
                  <a:tcPr marL="12138" marR="12138" marT="121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Bookman Old Style"/>
                      </a:endParaRPr>
                    </a:p>
                  </a:txBody>
                  <a:tcPr marL="12138" marR="12138" marT="121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Bookman Old Style"/>
                      </a:endParaRPr>
                    </a:p>
                  </a:txBody>
                  <a:tcPr marL="12138" marR="12138" marT="121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Bookman Old Style"/>
                      </a:endParaRPr>
                    </a:p>
                  </a:txBody>
                  <a:tcPr marL="12138" marR="12138" marT="121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Bookman Old Style"/>
                      </a:endParaRPr>
                    </a:p>
                  </a:txBody>
                  <a:tcPr marL="12138" marR="12138" marT="121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Bookman Old Style"/>
                      </a:endParaRPr>
                    </a:p>
                  </a:txBody>
                  <a:tcPr marL="12138" marR="12138" marT="121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Bookman Old Style"/>
                      </a:endParaRPr>
                    </a:p>
                  </a:txBody>
                  <a:tcPr marL="12138" marR="12138" marT="121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41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/>
                        </a:rPr>
                        <a:t>Nutrient additions</a:t>
                      </a:r>
                    </a:p>
                  </a:txBody>
                  <a:tcPr marL="12138" marR="12138" marT="121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/>
                        </a:rPr>
                        <a:t>BRIX</a:t>
                      </a:r>
                    </a:p>
                  </a:txBody>
                  <a:tcPr marL="12138" marR="12138" marT="121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/>
                        </a:rPr>
                        <a:t>YAN</a:t>
                      </a:r>
                    </a:p>
                  </a:txBody>
                  <a:tcPr marL="12138" marR="12138" marT="12138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/>
                        </a:rPr>
                        <a:t>GOFERM</a:t>
                      </a:r>
                    </a:p>
                  </a:txBody>
                  <a:tcPr marL="12138" marR="12138" marT="121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/>
                        </a:rPr>
                        <a:t>FERMAID K</a:t>
                      </a:r>
                    </a:p>
                  </a:txBody>
                  <a:tcPr marL="12138" marR="12138" marT="121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/>
                        </a:rPr>
                        <a:t>FERMAID O</a:t>
                      </a:r>
                    </a:p>
                  </a:txBody>
                  <a:tcPr marL="12138" marR="12138" marT="121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/>
                        </a:rPr>
                        <a:t>DAP</a:t>
                      </a:r>
                    </a:p>
                  </a:txBody>
                  <a:tcPr marL="12138" marR="12138" marT="121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/>
                        </a:rPr>
                        <a:t>VIT END</a:t>
                      </a:r>
                    </a:p>
                  </a:txBody>
                  <a:tcPr marL="12138" marR="12138" marT="121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/>
                        </a:rPr>
                        <a:t>TOTAL YAN/hL</a:t>
                      </a:r>
                    </a:p>
                  </a:txBody>
                  <a:tcPr marL="12138" marR="12138" marT="121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9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Bookman Old Style"/>
                        </a:rPr>
                        <a:t>Spenker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/>
                        </a:rPr>
                        <a:t>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Bookman Old Style"/>
                        </a:rPr>
                        <a:t>Zin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/>
                      </a:endParaRPr>
                    </a:p>
                  </a:txBody>
                  <a:tcPr marL="12138" marR="12138" marT="121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/>
                        </a:rPr>
                        <a:t>1.10</a:t>
                      </a:r>
                    </a:p>
                  </a:txBody>
                  <a:tcPr marL="12138" marR="12138" marT="121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/>
                        </a:rPr>
                        <a:t>140</a:t>
                      </a:r>
                    </a:p>
                  </a:txBody>
                  <a:tcPr marL="12138" marR="12138" marT="12138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/>
                        </a:rPr>
                        <a:t>40</a:t>
                      </a:r>
                    </a:p>
                  </a:txBody>
                  <a:tcPr marL="12138" marR="12138" marT="121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/>
                        </a:rPr>
                        <a:t> </a:t>
                      </a:r>
                    </a:p>
                  </a:txBody>
                  <a:tcPr marL="12138" marR="12138" marT="121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/>
                        </a:rPr>
                        <a:t> </a:t>
                      </a:r>
                    </a:p>
                  </a:txBody>
                  <a:tcPr marL="12138" marR="12138" marT="121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/>
                        </a:rPr>
                        <a:t> </a:t>
                      </a:r>
                    </a:p>
                  </a:txBody>
                  <a:tcPr marL="12138" marR="12138" marT="121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/>
                        </a:rPr>
                        <a:t> </a:t>
                      </a:r>
                    </a:p>
                  </a:txBody>
                  <a:tcPr marL="12138" marR="12138" marT="121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/>
                        </a:rPr>
                        <a:t>180</a:t>
                      </a:r>
                    </a:p>
                  </a:txBody>
                  <a:tcPr marL="12138" marR="12138" marT="121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92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/>
                        </a:rPr>
                        <a:t> </a:t>
                      </a:r>
                    </a:p>
                  </a:txBody>
                  <a:tcPr marL="12138" marR="12138" marT="121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/>
                        </a:rPr>
                        <a:t>1.08</a:t>
                      </a:r>
                    </a:p>
                  </a:txBody>
                  <a:tcPr marL="12138" marR="12138" marT="121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/>
                        </a:rPr>
                        <a:t> </a:t>
                      </a:r>
                    </a:p>
                  </a:txBody>
                  <a:tcPr marL="12138" marR="12138" marT="12138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/>
                        </a:rPr>
                        <a:t> </a:t>
                      </a:r>
                    </a:p>
                  </a:txBody>
                  <a:tcPr marL="12138" marR="12138" marT="121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/>
                        </a:rPr>
                        <a:t>40</a:t>
                      </a:r>
                    </a:p>
                  </a:txBody>
                  <a:tcPr marL="12138" marR="12138" marT="121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/>
                        </a:rPr>
                        <a:t>20</a:t>
                      </a:r>
                    </a:p>
                  </a:txBody>
                  <a:tcPr marL="12138" marR="12138" marT="121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/>
                        </a:rPr>
                        <a:t>25</a:t>
                      </a:r>
                    </a:p>
                  </a:txBody>
                  <a:tcPr marL="12138" marR="12138" marT="121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/>
                        </a:rPr>
                        <a:t>30</a:t>
                      </a:r>
                    </a:p>
                  </a:txBody>
                  <a:tcPr marL="12138" marR="12138" marT="121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/>
                        </a:rPr>
                        <a:t>115</a:t>
                      </a:r>
                    </a:p>
                  </a:txBody>
                  <a:tcPr marL="12138" marR="12138" marT="121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67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/>
                        </a:rPr>
                        <a:t> </a:t>
                      </a:r>
                    </a:p>
                  </a:txBody>
                  <a:tcPr marL="12138" marR="12138" marT="121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/>
                        </a:rPr>
                        <a:t>1.05</a:t>
                      </a:r>
                    </a:p>
                  </a:txBody>
                  <a:tcPr marL="12138" marR="12138" marT="121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/>
                        </a:rPr>
                        <a:t> </a:t>
                      </a:r>
                    </a:p>
                  </a:txBody>
                  <a:tcPr marL="12138" marR="12138" marT="12138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/>
                        </a:rPr>
                        <a:t> </a:t>
                      </a:r>
                    </a:p>
                  </a:txBody>
                  <a:tcPr marL="12138" marR="12138" marT="121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/>
                        </a:rPr>
                        <a:t>25</a:t>
                      </a:r>
                    </a:p>
                  </a:txBody>
                  <a:tcPr marL="12138" marR="12138" marT="121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/>
                        </a:rPr>
                        <a:t>20</a:t>
                      </a:r>
                    </a:p>
                  </a:txBody>
                  <a:tcPr marL="12138" marR="12138" marT="121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Bookman Old Style"/>
                      </a:endParaRPr>
                    </a:p>
                  </a:txBody>
                  <a:tcPr marL="12138" marR="12138" marT="121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/>
                        </a:rPr>
                        <a:t> </a:t>
                      </a:r>
                    </a:p>
                  </a:txBody>
                  <a:tcPr marL="12138" marR="12138" marT="121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/>
                        </a:rPr>
                        <a:t>45</a:t>
                      </a:r>
                    </a:p>
                  </a:txBody>
                  <a:tcPr marL="12138" marR="12138" marT="121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92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/>
                        </a:rPr>
                        <a:t> </a:t>
                      </a:r>
                    </a:p>
                  </a:txBody>
                  <a:tcPr marL="12138" marR="12138" marT="121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/>
                        </a:rPr>
                        <a:t> </a:t>
                      </a:r>
                    </a:p>
                  </a:txBody>
                  <a:tcPr marL="12138" marR="12138" marT="121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/>
                        </a:rPr>
                        <a:t> </a:t>
                      </a:r>
                    </a:p>
                  </a:txBody>
                  <a:tcPr marL="12138" marR="12138" marT="12138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/>
                        </a:rPr>
                        <a:t> </a:t>
                      </a:r>
                    </a:p>
                  </a:txBody>
                  <a:tcPr marL="12138" marR="12138" marT="121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Bookman Old Style"/>
                      </a:endParaRPr>
                    </a:p>
                  </a:txBody>
                  <a:tcPr marL="12138" marR="12138" marT="121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Bookman Old Style"/>
                      </a:endParaRPr>
                    </a:p>
                  </a:txBody>
                  <a:tcPr marL="12138" marR="12138" marT="1213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/>
                        </a:rPr>
                        <a:t> </a:t>
                      </a:r>
                    </a:p>
                  </a:txBody>
                  <a:tcPr marL="12138" marR="12138" marT="121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/>
                        </a:rPr>
                        <a:t> </a:t>
                      </a:r>
                    </a:p>
                  </a:txBody>
                  <a:tcPr marL="12138" marR="12138" marT="121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/>
                        </a:rPr>
                        <a:t> </a:t>
                      </a:r>
                    </a:p>
                  </a:txBody>
                  <a:tcPr marL="12138" marR="12138" marT="121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92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/>
                        </a:rPr>
                        <a:t> </a:t>
                      </a:r>
                    </a:p>
                  </a:txBody>
                  <a:tcPr marL="12138" marR="12138" marT="121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/>
                        </a:rPr>
                        <a:t> </a:t>
                      </a:r>
                    </a:p>
                  </a:txBody>
                  <a:tcPr marL="12138" marR="12138" marT="121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/>
                        </a:rPr>
                        <a:t> </a:t>
                      </a:r>
                    </a:p>
                  </a:txBody>
                  <a:tcPr marL="12138" marR="12138" marT="12138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/>
                        </a:rPr>
                        <a:t> </a:t>
                      </a:r>
                    </a:p>
                  </a:txBody>
                  <a:tcPr marL="12138" marR="12138" marT="121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/>
                        </a:rPr>
                        <a:t> </a:t>
                      </a:r>
                    </a:p>
                  </a:txBody>
                  <a:tcPr marL="12138" marR="12138" marT="121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/>
                        </a:rPr>
                        <a:t> </a:t>
                      </a:r>
                    </a:p>
                  </a:txBody>
                  <a:tcPr marL="12138" marR="12138" marT="121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/>
                        </a:rPr>
                        <a:t> </a:t>
                      </a:r>
                    </a:p>
                  </a:txBody>
                  <a:tcPr marL="12138" marR="12138" marT="121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/>
                        </a:rPr>
                        <a:t>SUM</a:t>
                      </a:r>
                    </a:p>
                  </a:txBody>
                  <a:tcPr marL="12138" marR="12138" marT="121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/>
                        </a:rPr>
                        <a:t>340</a:t>
                      </a:r>
                    </a:p>
                  </a:txBody>
                  <a:tcPr marL="12138" marR="12138" marT="121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Char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2332299"/>
              </p:ext>
            </p:extLst>
          </p:nvPr>
        </p:nvGraphicFramePr>
        <p:xfrm>
          <a:off x="1250304" y="2677527"/>
          <a:ext cx="7080396" cy="40504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Rectangle 1"/>
          <p:cNvSpPr/>
          <p:nvPr/>
        </p:nvSpPr>
        <p:spPr>
          <a:xfrm>
            <a:off x="2641600" y="232873"/>
            <a:ext cx="778933" cy="34286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218266" y="897458"/>
            <a:ext cx="775026" cy="40011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26340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Char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4535307"/>
              </p:ext>
            </p:extLst>
          </p:nvPr>
        </p:nvGraphicFramePr>
        <p:xfrm>
          <a:off x="1649425" y="3315594"/>
          <a:ext cx="6354010" cy="33148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5626691"/>
              </p:ext>
            </p:extLst>
          </p:nvPr>
        </p:nvGraphicFramePr>
        <p:xfrm>
          <a:off x="1500977" y="198544"/>
          <a:ext cx="6189067" cy="3298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27838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Graphic spid="4" grpId="0">
        <p:bldAsOne/>
      </p:bldGraphic>
      <p:bldGraphic spid="4" grpId="1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556043" y="3906920"/>
            <a:ext cx="6814405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457200">
              <a:lnSpc>
                <a:spcPct val="150000"/>
              </a:lnSpc>
            </a:pPr>
            <a:r>
              <a:rPr lang="en-US" sz="2400" dirty="0" smtClean="0"/>
              <a:t>Yeast growth usually occurs in four different phases:</a:t>
            </a:r>
          </a:p>
          <a:p>
            <a:pPr lvl="1" indent="-457200">
              <a:lnSpc>
                <a:spcPct val="150000"/>
              </a:lnSpc>
            </a:pPr>
            <a:r>
              <a:rPr lang="en-US" sz="2400" dirty="0" smtClean="0"/>
              <a:t>       A, Lag phase,</a:t>
            </a:r>
          </a:p>
          <a:p>
            <a:pPr lvl="2" indent="-457200">
              <a:lnSpc>
                <a:spcPct val="150000"/>
              </a:lnSpc>
            </a:pPr>
            <a:r>
              <a:rPr lang="en-US" sz="2400" dirty="0" smtClean="0"/>
              <a:t>B. Log phase,</a:t>
            </a:r>
          </a:p>
          <a:p>
            <a:pPr lvl="2" indent="-457200">
              <a:lnSpc>
                <a:spcPct val="150000"/>
              </a:lnSpc>
            </a:pPr>
            <a:r>
              <a:rPr lang="en-US" sz="2400" dirty="0" smtClean="0"/>
              <a:t>C, Stationary phase,</a:t>
            </a:r>
          </a:p>
          <a:p>
            <a:pPr lvl="2" indent="-457200">
              <a:lnSpc>
                <a:spcPct val="150000"/>
              </a:lnSpc>
            </a:pPr>
            <a:r>
              <a:rPr lang="en-US" sz="2400" dirty="0" smtClean="0"/>
              <a:t>D. Death phase.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786" y="261308"/>
            <a:ext cx="5328637" cy="36567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52785" y="554543"/>
            <a:ext cx="232511" cy="105542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rot="16200000">
            <a:off x="-28546" y="1679210"/>
            <a:ext cx="3406345" cy="57054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225923" y="1570188"/>
            <a:ext cx="29013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Cell </a:t>
            </a:r>
            <a:r>
              <a:rPr lang="en-US" sz="3600" dirty="0" smtClean="0"/>
              <a:t>numbers</a:t>
            </a:r>
            <a:r>
              <a:rPr lang="en-US" sz="2800" dirty="0" smtClean="0"/>
              <a:t> </a:t>
            </a:r>
            <a:r>
              <a:rPr lang="en-US" sz="2800" dirty="0" smtClean="0">
                <a:sym typeface="Wingdings"/>
              </a:rPr>
              <a:t>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1985298" y="3667654"/>
            <a:ext cx="4699164" cy="44714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3600" dirty="0" smtClean="0">
                <a:solidFill>
                  <a:srgbClr val="000000"/>
                </a:solidFill>
              </a:rPr>
              <a:t>Time </a:t>
            </a:r>
            <a:r>
              <a:rPr lang="en-US" sz="3600" dirty="0" smtClean="0">
                <a:solidFill>
                  <a:srgbClr val="000000"/>
                </a:solidFill>
                <a:sym typeface="Wingdings"/>
              </a:rPr>
              <a:t>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05200" y="2959177"/>
            <a:ext cx="1492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Growth Curve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743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399258" y="1068773"/>
            <a:ext cx="6734536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/>
              <a:t>CAN WE USE YAN</a:t>
            </a:r>
          </a:p>
          <a:p>
            <a:pPr algn="ctr"/>
            <a:r>
              <a:rPr lang="en-US" sz="4800" dirty="0" smtClean="0"/>
              <a:t>LEVELS OVER TIME</a:t>
            </a:r>
          </a:p>
          <a:p>
            <a:pPr algn="ctr"/>
            <a:r>
              <a:rPr lang="en-US" sz="4800" dirty="0" smtClean="0"/>
              <a:t>TO HELP SELECT</a:t>
            </a:r>
          </a:p>
          <a:p>
            <a:pPr algn="ctr"/>
            <a:r>
              <a:rPr lang="en-US" sz="4800" dirty="0" smtClean="0"/>
              <a:t>GOOD VINEYARDS</a:t>
            </a:r>
          </a:p>
          <a:p>
            <a:pPr algn="ctr"/>
            <a:r>
              <a:rPr lang="en-US" sz="4800" dirty="0" smtClean="0"/>
              <a:t>OR IDENTIFY VINEYARDS</a:t>
            </a:r>
          </a:p>
          <a:p>
            <a:pPr algn="ctr"/>
            <a:r>
              <a:rPr lang="en-US" sz="4800" dirty="0" smtClean="0"/>
              <a:t>THAT ARE NOT SO GOOD?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218623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5470282"/>
              </p:ext>
            </p:extLst>
          </p:nvPr>
        </p:nvGraphicFramePr>
        <p:xfrm>
          <a:off x="4414223" y="849002"/>
          <a:ext cx="4246398" cy="3906288"/>
        </p:xfrm>
        <a:graphic>
          <a:graphicData uri="http://schemas.openxmlformats.org/drawingml/2006/table">
            <a:tbl>
              <a:tblPr/>
              <a:tblGrid>
                <a:gridCol w="707733"/>
                <a:gridCol w="707733"/>
                <a:gridCol w="707733"/>
                <a:gridCol w="707733"/>
                <a:gridCol w="707733"/>
                <a:gridCol w="707733"/>
              </a:tblGrid>
              <a:tr h="325524"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YAN</a:t>
                      </a:r>
                    </a:p>
                  </a:txBody>
                  <a:tcPr marL="8381" marR="8381" marT="838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1" marR="8381" marT="83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1" marR="8381" marT="83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1" marR="8381" marT="83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1" marR="8381" marT="83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1" marR="8381" marT="83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524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400</a:t>
                      </a:r>
                    </a:p>
                  </a:txBody>
                  <a:tcPr marL="8381" marR="8381" marT="838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81" marR="8381" marT="83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81" marR="8381" marT="83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81" marR="8381" marT="83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81" marR="8381" marT="83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81" marR="8381" marT="83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524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81" marR="8381" marT="838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81" marR="8381" marT="83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81" marR="8381" marT="83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81" marR="8381" marT="83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81" marR="8381" marT="83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81" marR="8381" marT="83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524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300</a:t>
                      </a:r>
                    </a:p>
                  </a:txBody>
                  <a:tcPr marL="8381" marR="8381" marT="838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81" marR="8381" marT="83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8381" marR="8381" marT="83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81" marR="8381" marT="83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81" marR="8381" marT="83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8381" marR="8381" marT="83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524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81" marR="8381" marT="838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81" marR="8381" marT="83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81" marR="8381" marT="83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81" marR="8381" marT="83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81" marR="8381" marT="83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81" marR="8381" marT="83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524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8381" marR="8381" marT="838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81" marR="8381" marT="83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81" marR="8381" marT="83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81" marR="8381" marT="83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8381" marR="8381" marT="83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81" marR="8381" marT="83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524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81" marR="8381" marT="838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8381" marR="8381" marT="83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81" marR="8381" marT="83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81" marR="8381" marT="83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81" marR="8381" marT="83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81" marR="8381" marT="83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524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8381" marR="8381" marT="838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81" marR="8381" marT="83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81" marR="8381" marT="83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8381" marR="8381" marT="83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81" marR="8381" marT="83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81" marR="8381" marT="83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524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81" marR="8381" marT="838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81" marR="8381" marT="83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81" marR="8381" marT="83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81" marR="8381" marT="83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81" marR="8381" marT="83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81" marR="8381" marT="83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524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381" marR="8381" marT="838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81" marR="8381" marT="83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81" marR="8381" marT="83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81" marR="8381" marT="83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81" marR="8381" marT="83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81" marR="8381" marT="83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524"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1" marR="8381" marT="83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381" marR="8381" marT="838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381" marR="8381" marT="838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381" marR="8381" marT="838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381" marR="8381" marT="838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381" marR="8381" marT="838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25524"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1" marR="8381" marT="83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YEARS OF YAN MEASUREMENT</a:t>
                      </a:r>
                    </a:p>
                  </a:txBody>
                  <a:tcPr marL="8381" marR="8381" marT="83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8217515"/>
              </p:ext>
            </p:extLst>
          </p:nvPr>
        </p:nvGraphicFramePr>
        <p:xfrm>
          <a:off x="433678" y="849002"/>
          <a:ext cx="3980544" cy="3906288"/>
        </p:xfrm>
        <a:graphic>
          <a:graphicData uri="http://schemas.openxmlformats.org/drawingml/2006/table">
            <a:tbl>
              <a:tblPr/>
              <a:tblGrid>
                <a:gridCol w="663424"/>
                <a:gridCol w="663424"/>
                <a:gridCol w="663424"/>
                <a:gridCol w="663424"/>
                <a:gridCol w="663424"/>
                <a:gridCol w="663424"/>
              </a:tblGrid>
              <a:tr h="325524"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YAN</a:t>
                      </a:r>
                    </a:p>
                  </a:txBody>
                  <a:tcPr marL="8381" marR="8381" marT="838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1" marR="8381" marT="83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1" marR="8381" marT="83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1" marR="8381" marT="83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1" marR="8381" marT="83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1" marR="8381" marT="83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524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400</a:t>
                      </a:r>
                    </a:p>
                  </a:txBody>
                  <a:tcPr marL="8381" marR="8381" marT="838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81" marR="8381" marT="83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81" marR="8381" marT="83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81" marR="8381" marT="83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81" marR="8381" marT="83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81" marR="8381" marT="83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524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81" marR="8381" marT="838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81" marR="8381" marT="83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81" marR="8381" marT="83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81" marR="8381" marT="83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81" marR="8381" marT="83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81" marR="8381" marT="83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524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300</a:t>
                      </a:r>
                    </a:p>
                  </a:txBody>
                  <a:tcPr marL="8381" marR="8381" marT="838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81" marR="8381" marT="83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81" marR="8381" marT="83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81" marR="8381" marT="83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81" marR="8381" marT="83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81" marR="8381" marT="83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524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81" marR="8381" marT="838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81" marR="8381" marT="83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81" marR="8381" marT="83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81" marR="8381" marT="83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81" marR="8381" marT="83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81" marR="8381" marT="83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524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8381" marR="8381" marT="838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81" marR="8381" marT="83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8381" marR="8381" marT="83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81" marR="8381" marT="83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8381" marR="8381" marT="83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81" marR="8381" marT="83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524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81" marR="8381" marT="838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8381" marR="8381" marT="83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81" marR="8381" marT="83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8381" marR="8381" marT="83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81" marR="8381" marT="83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8381" marR="8381" marT="83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524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8381" marR="8381" marT="838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81" marR="8381" marT="83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81" marR="8381" marT="83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81" marR="8381" marT="83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81" marR="8381" marT="83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81" marR="8381" marT="83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524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81" marR="8381" marT="838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81" marR="8381" marT="83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81" marR="8381" marT="83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81" marR="8381" marT="83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81" marR="8381" marT="83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81" marR="8381" marT="83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524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381" marR="8381" marT="838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81" marR="8381" marT="83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81" marR="8381" marT="83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81" marR="8381" marT="83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81" marR="8381" marT="83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381" marR="8381" marT="83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524"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1" marR="8381" marT="83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381" marR="8381" marT="838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381" marR="8381" marT="838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381" marR="8381" marT="838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381" marR="8381" marT="838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381" marR="8381" marT="838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25524"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381" marR="8381" marT="83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YEARS OF YAN MEASUREMENT</a:t>
                      </a:r>
                    </a:p>
                  </a:txBody>
                  <a:tcPr marL="8381" marR="8381" marT="83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6372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541" y="277715"/>
            <a:ext cx="8114532" cy="62279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382922" y="-728009"/>
            <a:ext cx="945255" cy="309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875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0000"/>
                </a:solidFill>
              </a:rPr>
              <a:t>WHY DO SOME COMMERCIAL</a:t>
            </a:r>
          </a:p>
          <a:p>
            <a:pPr algn="ctr"/>
            <a:r>
              <a:rPr lang="en-US" sz="6000" dirty="0">
                <a:solidFill>
                  <a:srgbClr val="000000"/>
                </a:solidFill>
              </a:rPr>
              <a:t>WINERIES FEEL </a:t>
            </a:r>
          </a:p>
          <a:p>
            <a:pPr algn="ctr"/>
            <a:r>
              <a:rPr lang="en-US" sz="6000" dirty="0">
                <a:solidFill>
                  <a:srgbClr val="000000"/>
                </a:solidFill>
              </a:rPr>
              <a:t>MEASUREMENT OF YAN IS </a:t>
            </a:r>
          </a:p>
          <a:p>
            <a:pPr algn="ctr"/>
            <a:r>
              <a:rPr lang="en-US" sz="6000" dirty="0">
                <a:solidFill>
                  <a:srgbClr val="000000"/>
                </a:solidFill>
              </a:rPr>
              <a:t>NOT IMPORTANT?</a:t>
            </a:r>
          </a:p>
        </p:txBody>
      </p:sp>
    </p:spTree>
    <p:extLst>
      <p:ext uri="{BB962C8B-B14F-4D97-AF65-F5344CB8AC3E}">
        <p14:creationId xmlns:p14="http://schemas.microsoft.com/office/powerpoint/2010/main" val="3696429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75230" y="2019075"/>
            <a:ext cx="73571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1. In terms of wine making, nitrogen is considered second</a:t>
            </a:r>
            <a:br>
              <a:rPr lang="en-US" sz="2400" dirty="0" smtClean="0"/>
            </a:br>
            <a:r>
              <a:rPr lang="en-US" sz="2400" dirty="0" smtClean="0"/>
              <a:t>           only to sugar in importance.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75230" y="2859405"/>
            <a:ext cx="946352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2. Without nitrogen – but with sugar – wine yeast will </a:t>
            </a:r>
            <a:br>
              <a:rPr lang="en-US" sz="2400" dirty="0" smtClean="0"/>
            </a:br>
            <a:r>
              <a:rPr lang="en-US" sz="2400" dirty="0" smtClean="0"/>
              <a:t>          reproduce but growth will be irregular --&gt; </a:t>
            </a:r>
            <a:br>
              <a:rPr lang="en-US" sz="2400" dirty="0" smtClean="0"/>
            </a:br>
            <a:r>
              <a:rPr lang="en-US" sz="2400" dirty="0" smtClean="0"/>
              <a:t>          stuck fermentation.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5230" y="4163935"/>
            <a:ext cx="81976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3. Without nitrogen, grape vines would never produce grapes.</a:t>
            </a:r>
            <a:br>
              <a:rPr lang="en-US" sz="2400" dirty="0" smtClean="0"/>
            </a:br>
            <a:r>
              <a:rPr lang="en-US" sz="2400" dirty="0" smtClean="0"/>
              <a:t>           (Nitrogen is essential for protein formation.)               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775230" y="5228348"/>
            <a:ext cx="69658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4. With too much nitrogen, growth (vines &amp; yeast) can </a:t>
            </a:r>
            <a:br>
              <a:rPr lang="en-US" sz="2400" dirty="0" smtClean="0"/>
            </a:br>
            <a:r>
              <a:rPr lang="en-US" sz="2400" dirty="0" smtClean="0"/>
              <a:t>            be irregular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2510861" y="1167324"/>
            <a:ext cx="407495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TAKE HOME CONCEPTS</a:t>
            </a:r>
            <a:endParaRPr lang="en-US" sz="3200" dirty="0"/>
          </a:p>
        </p:txBody>
      </p:sp>
      <p:sp>
        <p:nvSpPr>
          <p:cNvPr id="8" name="Rectangle 7"/>
          <p:cNvSpPr/>
          <p:nvPr/>
        </p:nvSpPr>
        <p:spPr>
          <a:xfrm>
            <a:off x="-171127" y="0"/>
            <a:ext cx="914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75230" y="630542"/>
            <a:ext cx="61889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1. In terms of wine making, nitrogen is considered second</a:t>
            </a:r>
            <a:br>
              <a:rPr lang="en-US" sz="2000" dirty="0" smtClean="0"/>
            </a:br>
            <a:r>
              <a:rPr lang="en-US" sz="2000" dirty="0" smtClean="0"/>
              <a:t>           only to sugar in importance.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75230" y="1244268"/>
            <a:ext cx="94635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2. Without nitrogen – but with sugar – wine yeast will </a:t>
            </a:r>
            <a:br>
              <a:rPr lang="en-US" sz="2000" dirty="0" smtClean="0"/>
            </a:br>
            <a:r>
              <a:rPr lang="en-US" sz="2000" dirty="0" smtClean="0"/>
              <a:t>          reproduce for a short time  but growth will be irregular --&gt; </a:t>
            </a:r>
            <a:br>
              <a:rPr lang="en-US" sz="2000" dirty="0" smtClean="0"/>
            </a:br>
            <a:r>
              <a:rPr lang="en-US" sz="2000" dirty="0" smtClean="0"/>
              <a:t>          (stuck fermentation) then growth will stop altogether.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42964" y="2163025"/>
            <a:ext cx="81976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3. Without nitrogen, grape vines would never produce grapes.</a:t>
            </a:r>
            <a:br>
              <a:rPr lang="en-US" sz="2000" dirty="0" smtClean="0"/>
            </a:br>
            <a:r>
              <a:rPr lang="en-US" sz="2000" dirty="0" smtClean="0"/>
              <a:t>           (Nitrogen is essential for protein formation.)               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842964" y="2870911"/>
            <a:ext cx="5835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4. With too much nitrogen, growth (vines &amp; yeast) can </a:t>
            </a:r>
            <a:br>
              <a:rPr lang="en-US" sz="2000" dirty="0" smtClean="0"/>
            </a:br>
            <a:r>
              <a:rPr lang="en-US" sz="2000" dirty="0" smtClean="0"/>
              <a:t>            be irregular.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2914901" y="168877"/>
            <a:ext cx="3102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TAKE HOME CONCEPTS</a:t>
            </a:r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931335" y="3602995"/>
            <a:ext cx="716280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/>
            <a:r>
              <a:rPr lang="en-US" sz="2000" dirty="0" smtClean="0"/>
              <a:t>Marcus Keller, 2005. Nitrogen </a:t>
            </a:r>
            <a:r>
              <a:rPr lang="en-US" sz="2000" dirty="0"/>
              <a:t>– Friend or Foe of Wine Quality? September/October </a:t>
            </a:r>
            <a:r>
              <a:rPr lang="en-US" sz="2000" dirty="0" smtClean="0"/>
              <a:t>    2005 issue of Practical Winery &amp; Vineyard Magazine.  </a:t>
            </a:r>
            <a:br>
              <a:rPr lang="en-US" sz="2000" dirty="0" smtClean="0"/>
            </a:br>
            <a:r>
              <a:rPr lang="en-US" sz="2000" u="sng" dirty="0" smtClean="0">
                <a:hlinkClick r:id="rId2"/>
              </a:rPr>
              <a:t>http</a:t>
            </a:r>
            <a:r>
              <a:rPr lang="en-US" sz="2000" u="sng" dirty="0">
                <a:hlinkClick r:id="rId2"/>
              </a:rPr>
              <a:t>://www.practicalwinery.com/SeptOct05/septoct05p24.htm</a:t>
            </a:r>
            <a:endParaRPr 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842964" y="5025152"/>
            <a:ext cx="76914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Maurizio </a:t>
            </a:r>
            <a:r>
              <a:rPr lang="en-US" sz="2000" b="1" dirty="0" err="1"/>
              <a:t>Ugliano</a:t>
            </a:r>
            <a:r>
              <a:rPr lang="en-US" sz="2000" b="1" dirty="0"/>
              <a:t>, Paul A. </a:t>
            </a:r>
            <a:r>
              <a:rPr lang="en-US" sz="2000" b="1" dirty="0" err="1"/>
              <a:t>Henschke</a:t>
            </a:r>
            <a:r>
              <a:rPr lang="en-US" sz="2000" dirty="0"/>
              <a:t>, Markus J. </a:t>
            </a:r>
            <a:r>
              <a:rPr lang="en-US" sz="2000" dirty="0" err="1"/>
              <a:t>Herderich</a:t>
            </a:r>
            <a:r>
              <a:rPr lang="en-US" sz="2000" dirty="0"/>
              <a:t>, </a:t>
            </a:r>
            <a:r>
              <a:rPr lang="en-US" sz="2000" dirty="0" err="1"/>
              <a:t>Isak</a:t>
            </a:r>
            <a:r>
              <a:rPr lang="en-US" sz="2000" dirty="0"/>
              <a:t> S. Pretorius, 2007.  Nitrogen management is critical for wine </a:t>
            </a:r>
            <a:r>
              <a:rPr lang="en-US" sz="2000" dirty="0" err="1"/>
              <a:t>flavour</a:t>
            </a:r>
            <a:r>
              <a:rPr lang="en-US" sz="2000" dirty="0"/>
              <a:t> and style. Pp. 24-30, AWRI </a:t>
            </a:r>
            <a:r>
              <a:rPr lang="en-US" sz="2000" cap="small" dirty="0"/>
              <a:t>REPORT, WINE INDUSTRY JOURNAL &gt; VOL 22 NO 6 &gt; NOVEMBER / DECEMBER 2007</a:t>
            </a:r>
            <a:r>
              <a:rPr lang="en-US" sz="2000" dirty="0"/>
              <a:t> &gt; </a:t>
            </a:r>
            <a:r>
              <a:rPr lang="en-US" sz="2000" u="sng" dirty="0">
                <a:hlinkClick r:id="rId3"/>
              </a:rPr>
              <a:t>www.winebiz.com.au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1497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48021" y="1100364"/>
            <a:ext cx="8481809" cy="44935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/>
              <a:t>FOUR WINES:</a:t>
            </a:r>
          </a:p>
          <a:p>
            <a:pPr marL="742950" indent="-742950">
              <a:buAutoNum type="arabicPeriod"/>
            </a:pPr>
            <a:r>
              <a:rPr lang="en-US" sz="4000" dirty="0" smtClean="0"/>
              <a:t>2010 </a:t>
            </a:r>
            <a:r>
              <a:rPr lang="en-US" sz="4400" dirty="0" smtClean="0"/>
              <a:t>AGL</a:t>
            </a:r>
            <a:r>
              <a:rPr lang="en-US" sz="4000" dirty="0" smtClean="0"/>
              <a:t>-SPENKER ZIN – YAN = 196 </a:t>
            </a:r>
          </a:p>
          <a:p>
            <a:pPr marL="742950" indent="-742950">
              <a:buAutoNum type="arabicPeriod"/>
            </a:pPr>
            <a:r>
              <a:rPr lang="en-US" sz="4000" dirty="0" smtClean="0"/>
              <a:t>2011 </a:t>
            </a:r>
            <a:r>
              <a:rPr lang="en-US" sz="4000" dirty="0"/>
              <a:t>AGL</a:t>
            </a:r>
            <a:r>
              <a:rPr lang="en-US" sz="5400" dirty="0"/>
              <a:t>-</a:t>
            </a:r>
            <a:r>
              <a:rPr lang="en-US" sz="4000" dirty="0" smtClean="0"/>
              <a:t>SPENKER ZIN – YAN = 140</a:t>
            </a:r>
          </a:p>
          <a:p>
            <a:pPr marL="742950" indent="-742950">
              <a:buAutoNum type="arabicPeriod"/>
            </a:pPr>
            <a:r>
              <a:rPr lang="en-US" sz="4000" dirty="0" smtClean="0"/>
              <a:t>2012 </a:t>
            </a:r>
            <a:r>
              <a:rPr lang="en-US" sz="4000" dirty="0"/>
              <a:t>AGL</a:t>
            </a:r>
            <a:r>
              <a:rPr lang="en-US" sz="5400" dirty="0"/>
              <a:t>-</a:t>
            </a:r>
            <a:r>
              <a:rPr lang="en-US" sz="4000" dirty="0" smtClean="0"/>
              <a:t>SPENKER ZIN – YAN = 353</a:t>
            </a:r>
          </a:p>
          <a:p>
            <a:pPr marL="742950" indent="-742950">
              <a:buFontTx/>
              <a:buAutoNum type="arabicPeriod"/>
            </a:pPr>
            <a:r>
              <a:rPr lang="en-US" sz="4000" dirty="0"/>
              <a:t>2012 </a:t>
            </a:r>
            <a:r>
              <a:rPr lang="en-US" sz="4000" dirty="0" smtClean="0"/>
              <a:t>DW</a:t>
            </a:r>
            <a:r>
              <a:rPr lang="en-US" sz="5400" dirty="0" smtClean="0"/>
              <a:t>-</a:t>
            </a:r>
            <a:r>
              <a:rPr lang="en-US" sz="4000" dirty="0"/>
              <a:t>SPENKER ZIN – YAN = </a:t>
            </a:r>
            <a:r>
              <a:rPr lang="en-US" sz="4000" dirty="0" smtClean="0"/>
              <a:t>330</a:t>
            </a:r>
            <a:endParaRPr lang="en-US" sz="4000" dirty="0"/>
          </a:p>
          <a:p>
            <a:pPr marL="742950" indent="-742950">
              <a:buAutoNum type="arabicPeriod"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579532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269938" y="3626563"/>
            <a:ext cx="690328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Nitrogen is most critically needed by grapevines during the period of rapid shoot growth in the spring through bloom and early berry development.</a:t>
            </a:r>
          </a:p>
        </p:txBody>
      </p:sp>
      <p:sp>
        <p:nvSpPr>
          <p:cNvPr id="4" name="Rectangle 3"/>
          <p:cNvSpPr/>
          <p:nvPr/>
        </p:nvSpPr>
        <p:spPr>
          <a:xfrm>
            <a:off x="1204819" y="826381"/>
            <a:ext cx="690328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Nitrogen is most critically needed by </a:t>
            </a:r>
            <a:r>
              <a:rPr lang="en-US" sz="3200" dirty="0" smtClean="0"/>
              <a:t>yeast </a:t>
            </a:r>
            <a:r>
              <a:rPr lang="en-US" sz="3200" dirty="0"/>
              <a:t>during the period of </a:t>
            </a:r>
            <a:r>
              <a:rPr lang="en-US" sz="3200" dirty="0" smtClean="0"/>
              <a:t>early cell growth through log phase </a:t>
            </a:r>
            <a:r>
              <a:rPr lang="en-US" sz="3200" dirty="0"/>
              <a:t>and early </a:t>
            </a:r>
            <a:r>
              <a:rPr lang="en-US" sz="3200" dirty="0" smtClean="0"/>
              <a:t>stable </a:t>
            </a:r>
            <a:r>
              <a:rPr lang="en-US" sz="3200" dirty="0"/>
              <a:t>development.</a:t>
            </a:r>
          </a:p>
        </p:txBody>
      </p:sp>
    </p:spTree>
    <p:extLst>
      <p:ext uri="{BB962C8B-B14F-4D97-AF65-F5344CB8AC3E}">
        <p14:creationId xmlns:p14="http://schemas.microsoft.com/office/powerpoint/2010/main" val="3942084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73315" y="610576"/>
            <a:ext cx="842453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smtClean="0"/>
              <a:t>YAN </a:t>
            </a:r>
            <a:r>
              <a:rPr lang="en-US" sz="4400" dirty="0"/>
              <a:t>is </a:t>
            </a:r>
            <a:r>
              <a:rPr lang="en-US" sz="4400" dirty="0" smtClean="0"/>
              <a:t>a yeast value – it is different from </a:t>
            </a:r>
            <a:r>
              <a:rPr lang="en-US" sz="4400" dirty="0"/>
              <a:t>nitrogen </a:t>
            </a:r>
            <a:r>
              <a:rPr lang="en-US" sz="4400" dirty="0" smtClean="0"/>
              <a:t>status for grape vines </a:t>
            </a:r>
            <a:r>
              <a:rPr lang="en-US" sz="4400" dirty="0"/>
              <a:t>in </a:t>
            </a:r>
            <a:r>
              <a:rPr lang="en-US" sz="4400" dirty="0" smtClean="0"/>
              <a:t>the </a:t>
            </a:r>
            <a:r>
              <a:rPr lang="en-US" sz="4400" dirty="0"/>
              <a:t>vineyard</a:t>
            </a:r>
            <a:r>
              <a:rPr lang="en-US" sz="4400" dirty="0" smtClean="0"/>
              <a:t>.</a:t>
            </a:r>
          </a:p>
          <a:p>
            <a:pPr algn="ctr"/>
            <a:r>
              <a:rPr lang="en-US" sz="4000" dirty="0" smtClean="0"/>
              <a:t>(</a:t>
            </a:r>
            <a:r>
              <a:rPr lang="en-US" sz="4000" u="sng" dirty="0" smtClean="0"/>
              <a:t>yeast needs differ from plant needs</a:t>
            </a:r>
            <a:r>
              <a:rPr lang="en-US" sz="4000" dirty="0" smtClean="0"/>
              <a:t>)</a:t>
            </a:r>
            <a:r>
              <a:rPr lang="en-US" sz="4400" dirty="0" smtClean="0"/>
              <a:t> </a:t>
            </a:r>
            <a:endParaRPr lang="en-US" sz="4400" dirty="0"/>
          </a:p>
        </p:txBody>
      </p:sp>
      <p:sp>
        <p:nvSpPr>
          <p:cNvPr id="4" name="Rectangle 3"/>
          <p:cNvSpPr/>
          <p:nvPr/>
        </p:nvSpPr>
        <p:spPr>
          <a:xfrm>
            <a:off x="1028951" y="3858002"/>
            <a:ext cx="7170504" cy="249162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4000" dirty="0"/>
          </a:p>
        </p:txBody>
      </p:sp>
      <p:sp>
        <p:nvSpPr>
          <p:cNvPr id="6" name="Rectangle 5"/>
          <p:cNvSpPr/>
          <p:nvPr/>
        </p:nvSpPr>
        <p:spPr>
          <a:xfrm>
            <a:off x="1237958" y="3943184"/>
            <a:ext cx="6768570" cy="19450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0000"/>
                </a:solidFill>
              </a:rPr>
              <a:t>Chris </a:t>
            </a:r>
            <a:r>
              <a:rPr lang="en-US" sz="4000" dirty="0" err="1">
                <a:solidFill>
                  <a:srgbClr val="000000"/>
                </a:solidFill>
              </a:rPr>
              <a:t>Gerling</a:t>
            </a:r>
            <a:r>
              <a:rPr lang="en-US" sz="4000" dirty="0">
                <a:solidFill>
                  <a:srgbClr val="000000"/>
                </a:solidFill>
              </a:rPr>
              <a:t>, </a:t>
            </a:r>
            <a:endParaRPr lang="en-US" sz="4000" dirty="0" smtClean="0">
              <a:solidFill>
                <a:srgbClr val="000000"/>
              </a:solidFill>
            </a:endParaRPr>
          </a:p>
          <a:p>
            <a:pPr algn="ctr"/>
            <a:r>
              <a:rPr lang="en-US" sz="4000" dirty="0" smtClean="0">
                <a:solidFill>
                  <a:srgbClr val="000000"/>
                </a:solidFill>
              </a:rPr>
              <a:t>Enology </a:t>
            </a:r>
            <a:r>
              <a:rPr lang="en-US" sz="4000" dirty="0">
                <a:solidFill>
                  <a:srgbClr val="000000"/>
                </a:solidFill>
              </a:rPr>
              <a:t>Extension Associate, </a:t>
            </a:r>
            <a:endParaRPr lang="en-US" sz="4000" dirty="0" smtClean="0">
              <a:solidFill>
                <a:srgbClr val="000000"/>
              </a:solidFill>
            </a:endParaRPr>
          </a:p>
          <a:p>
            <a:pPr algn="ctr"/>
            <a:r>
              <a:rPr lang="en-US" sz="4000" dirty="0" smtClean="0">
                <a:solidFill>
                  <a:srgbClr val="000000"/>
                </a:solidFill>
              </a:rPr>
              <a:t>Cornell </a:t>
            </a:r>
            <a:r>
              <a:rPr lang="en-US" sz="4000" dirty="0">
                <a:solidFill>
                  <a:srgbClr val="000000"/>
                </a:solidFill>
              </a:rPr>
              <a:t>University </a:t>
            </a:r>
          </a:p>
        </p:txBody>
      </p:sp>
    </p:spTree>
    <p:extLst>
      <p:ext uri="{BB962C8B-B14F-4D97-AF65-F5344CB8AC3E}">
        <p14:creationId xmlns:p14="http://schemas.microsoft.com/office/powerpoint/2010/main" val="1997672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315" y="321499"/>
            <a:ext cx="4287192" cy="46074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880498" y="897436"/>
            <a:ext cx="4607498" cy="34556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3315" y="5192227"/>
            <a:ext cx="8638744" cy="152712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3200" dirty="0" smtClean="0">
                <a:solidFill>
                  <a:srgbClr val="000000"/>
                </a:solidFill>
              </a:rPr>
              <a:t>As a result, the </a:t>
            </a:r>
            <a:r>
              <a:rPr lang="en-US" sz="3200" dirty="0">
                <a:solidFill>
                  <a:srgbClr val="000000"/>
                </a:solidFill>
              </a:rPr>
              <a:t>management </a:t>
            </a:r>
            <a:r>
              <a:rPr lang="en-US" sz="3200" dirty="0" smtClean="0">
                <a:solidFill>
                  <a:srgbClr val="000000"/>
                </a:solidFill>
              </a:rPr>
              <a:t>for each is different </a:t>
            </a:r>
          </a:p>
          <a:p>
            <a:pPr algn="ctr">
              <a:lnSpc>
                <a:spcPct val="120000"/>
              </a:lnSpc>
            </a:pPr>
            <a:r>
              <a:rPr lang="en-US" sz="3200" dirty="0" smtClean="0">
                <a:solidFill>
                  <a:srgbClr val="000000"/>
                </a:solidFill>
              </a:rPr>
              <a:t>- </a:t>
            </a:r>
            <a:r>
              <a:rPr lang="en-US" sz="3200" dirty="0">
                <a:solidFill>
                  <a:srgbClr val="000000"/>
                </a:solidFill>
              </a:rPr>
              <a:t>at least so </a:t>
            </a:r>
            <a:r>
              <a:rPr lang="en-US" sz="3200" dirty="0" smtClean="0">
                <a:solidFill>
                  <a:srgbClr val="000000"/>
                </a:solidFill>
              </a:rPr>
              <a:t>far-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5000058" y="0"/>
            <a:ext cx="0" cy="5545878"/>
          </a:xfrm>
          <a:prstGeom prst="line">
            <a:avLst/>
          </a:prstGeom>
          <a:ln w="6254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470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157" y="0"/>
            <a:ext cx="9144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168" y="316077"/>
            <a:ext cx="7784446" cy="51976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64641" y="5658404"/>
            <a:ext cx="7475973" cy="9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0000"/>
                </a:solidFill>
              </a:rPr>
              <a:t>CAB SAUV –</a:t>
            </a:r>
          </a:p>
          <a:p>
            <a:pPr algn="ctr"/>
            <a:r>
              <a:rPr lang="en-US" sz="3600" dirty="0" smtClean="0">
                <a:solidFill>
                  <a:srgbClr val="000000"/>
                </a:solidFill>
              </a:rPr>
              <a:t>SUNBURN &amp; EXCESS NITROGEN</a:t>
            </a:r>
            <a:endParaRPr lang="en-US" sz="3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206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276638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 smtClean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86186" y="4140597"/>
            <a:ext cx="6816802" cy="243408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</a:rPr>
              <a:t>GRAPES GROWN ON HIGH </a:t>
            </a:r>
          </a:p>
          <a:p>
            <a:pPr algn="ctr"/>
            <a:r>
              <a:rPr lang="en-US" sz="3200" dirty="0">
                <a:solidFill>
                  <a:srgbClr val="000000"/>
                </a:solidFill>
              </a:rPr>
              <a:t>NITROGEN SOILS ARE MUCH</a:t>
            </a:r>
          </a:p>
          <a:p>
            <a:pPr algn="ctr"/>
            <a:r>
              <a:rPr lang="en-US" sz="3200" dirty="0">
                <a:solidFill>
                  <a:srgbClr val="000000"/>
                </a:solidFill>
              </a:rPr>
              <a:t>MORE SUSCEPTIBLE TO </a:t>
            </a:r>
          </a:p>
          <a:p>
            <a:pPr algn="ctr"/>
            <a:r>
              <a:rPr lang="en-US" sz="3200" dirty="0" smtClean="0">
                <a:solidFill>
                  <a:srgbClr val="000000"/>
                </a:solidFill>
              </a:rPr>
              <a:t>SUNBURN</a:t>
            </a:r>
          </a:p>
          <a:p>
            <a:pPr algn="ctr"/>
            <a:r>
              <a:rPr lang="en-US" sz="2000" dirty="0" smtClean="0">
                <a:solidFill>
                  <a:srgbClr val="000000"/>
                </a:solidFill>
              </a:rPr>
              <a:t>PHOTOS BY M. KELLER (WSU)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1100" y="25400"/>
            <a:ext cx="4152900" cy="4152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669" y="25400"/>
            <a:ext cx="416560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363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1529</TotalTime>
  <Words>999</Words>
  <Application>Microsoft Macintosh PowerPoint</Application>
  <PresentationFormat>On-screen Show (4:3)</PresentationFormat>
  <Paragraphs>288</Paragraphs>
  <Slides>45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 Lewis</dc:creator>
  <cp:lastModifiedBy>Al Lewis</cp:lastModifiedBy>
  <cp:revision>142</cp:revision>
  <dcterms:created xsi:type="dcterms:W3CDTF">2013-11-24T01:05:25Z</dcterms:created>
  <dcterms:modified xsi:type="dcterms:W3CDTF">2014-01-07T00:00:00Z</dcterms:modified>
</cp:coreProperties>
</file>